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804054aa4bf42c4" /><Relationship Type="http://schemas.openxmlformats.org/officeDocument/2006/relationships/extended-properties" Target="/docProps/app.xml" Id="R5b73590954194186" /><Relationship Type="http://schemas.openxmlformats.org/officeDocument/2006/relationships/officeDocument" Target="/ppt/presentation.xml" Id="R62287dc0bd71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03fe9cb624b05"/>
  </p:sldMasterIdLst>
  <p:notesMasterIdLst>
    <p:notesMasterId xmlns:r="http://schemas.openxmlformats.org/officeDocument/2006/relationships" r:id="Rc3c8a75d72054f19"/>
  </p:notesMasterIdLst>
  <p:sldIdLst>
    <p:sldId xmlns:r="http://schemas.openxmlformats.org/officeDocument/2006/relationships" id="256" r:id="R2132a10de9004f2c"/>
    <p:sldId xmlns:r="http://schemas.openxmlformats.org/officeDocument/2006/relationships" id="257" r:id="R1c9091f167bc4390"/>
    <p:sldId xmlns:r="http://schemas.openxmlformats.org/officeDocument/2006/relationships" id="258" r:id="R0cd765addddb47f2"/>
    <p:sldId xmlns:r="http://schemas.openxmlformats.org/officeDocument/2006/relationships" id="259" r:id="R36049c10c38c4edd"/>
    <p:sldId xmlns:r="http://schemas.openxmlformats.org/officeDocument/2006/relationships" id="260" r:id="R0d0c4c98543d4773"/>
    <p:sldId xmlns:r="http://schemas.openxmlformats.org/officeDocument/2006/relationships" id="261" r:id="R98d8b8b960674beb"/>
    <p:sldId xmlns:r="http://schemas.openxmlformats.org/officeDocument/2006/relationships" id="262" r:id="R2690b4d7b97e4a45"/>
    <p:sldId xmlns:r="http://schemas.openxmlformats.org/officeDocument/2006/relationships" id="263" r:id="R66bab347d76548c6"/>
    <p:sldId xmlns:r="http://schemas.openxmlformats.org/officeDocument/2006/relationships" id="264" r:id="R5d97c001d7f54f68"/>
    <p:sldId xmlns:r="http://schemas.openxmlformats.org/officeDocument/2006/relationships" id="265" r:id="R33110e24348f42e5"/>
    <p:sldId xmlns:r="http://schemas.openxmlformats.org/officeDocument/2006/relationships" id="266" r:id="Rab905bd4d57c4fd9"/>
    <p:sldId xmlns:r="http://schemas.openxmlformats.org/officeDocument/2006/relationships" id="267" r:id="R8995c016af0344da"/>
    <p:sldId xmlns:r="http://schemas.openxmlformats.org/officeDocument/2006/relationships" id="268" r:id="R5e2e3d268f874b1f"/>
    <p:sldId xmlns:r="http://schemas.openxmlformats.org/officeDocument/2006/relationships" id="269" r:id="R3b03dfb0afee465f"/>
    <p:sldId xmlns:r="http://schemas.openxmlformats.org/officeDocument/2006/relationships" id="270" r:id="R1873a8f2d3fc4c14"/>
    <p:sldId xmlns:r="http://schemas.openxmlformats.org/officeDocument/2006/relationships" id="271" r:id="Rdee88bfaa48349e3"/>
    <p:sldId xmlns:r="http://schemas.openxmlformats.org/officeDocument/2006/relationships" id="272" r:id="Rbe622a684c264c0f"/>
    <p:sldId xmlns:r="http://schemas.openxmlformats.org/officeDocument/2006/relationships" id="273" r:id="Rf0c18e9d0efb42fd"/>
    <p:sldId xmlns:r="http://schemas.openxmlformats.org/officeDocument/2006/relationships" id="274" r:id="R795cf375db704939"/>
    <p:sldId xmlns:r="http://schemas.openxmlformats.org/officeDocument/2006/relationships" id="275" r:id="R00ba5d016fb04ceb"/>
    <p:sldId xmlns:r="http://schemas.openxmlformats.org/officeDocument/2006/relationships" id="276" r:id="Raf6eb28085a5446c"/>
    <p:sldId xmlns:r="http://schemas.openxmlformats.org/officeDocument/2006/relationships" id="277" r:id="Rc35ac129a4bf4c09"/>
    <p:sldId xmlns:r="http://schemas.openxmlformats.org/officeDocument/2006/relationships" id="278" r:id="Rad367691271c4df2"/>
    <p:sldId xmlns:r="http://schemas.openxmlformats.org/officeDocument/2006/relationships" id="279" r:id="R9b89a904f436459f"/>
    <p:sldId xmlns:r="http://schemas.openxmlformats.org/officeDocument/2006/relationships" id="280" r:id="R657cb0a5709645af"/>
    <p:sldId xmlns:r="http://schemas.openxmlformats.org/officeDocument/2006/relationships" id="281" r:id="R02ec23d3cba04f3e"/>
    <p:sldId xmlns:r="http://schemas.openxmlformats.org/officeDocument/2006/relationships" id="282" r:id="R8776e26aafe9456b"/>
    <p:sldId xmlns:r="http://schemas.openxmlformats.org/officeDocument/2006/relationships" id="283" r:id="Rd5dd57fa41944476"/>
    <p:sldId xmlns:r="http://schemas.openxmlformats.org/officeDocument/2006/relationships" id="284" r:id="Ra088dd2765f74818"/>
    <p:sldId xmlns:r="http://schemas.openxmlformats.org/officeDocument/2006/relationships" id="285" r:id="R8a742f71de69493b"/>
    <p:sldId xmlns:r="http://schemas.openxmlformats.org/officeDocument/2006/relationships" id="286" r:id="Rc4c6f7f614a24410"/>
    <p:sldId xmlns:r="http://schemas.openxmlformats.org/officeDocument/2006/relationships" id="287" r:id="Ra61f638d012841b5"/>
    <p:sldId xmlns:r="http://schemas.openxmlformats.org/officeDocument/2006/relationships" id="288" r:id="R9a3cf08cb5b74291"/>
    <p:sldId xmlns:r="http://schemas.openxmlformats.org/officeDocument/2006/relationships" id="289" r:id="R7b114065ecd5469f"/>
    <p:sldId xmlns:r="http://schemas.openxmlformats.org/officeDocument/2006/relationships" id="290" r:id="Rb6f3d4be046b4aaa"/>
    <p:sldId xmlns:r="http://schemas.openxmlformats.org/officeDocument/2006/relationships" id="291" r:id="Rdc4407bd78b449c5"/>
    <p:sldId xmlns:r="http://schemas.openxmlformats.org/officeDocument/2006/relationships" id="292" r:id="R835ed01df92549b9"/>
    <p:sldId xmlns:r="http://schemas.openxmlformats.org/officeDocument/2006/relationships" id="293" r:id="R8b528e0203ca457e"/>
    <p:sldId xmlns:r="http://schemas.openxmlformats.org/officeDocument/2006/relationships" id="294" r:id="R07cc04cfe2de4bf2"/>
    <p:sldId xmlns:r="http://schemas.openxmlformats.org/officeDocument/2006/relationships" id="295" r:id="R59a281608fa542ff"/>
    <p:sldId xmlns:r="http://schemas.openxmlformats.org/officeDocument/2006/relationships" id="296" r:id="R8b7e2f69a531408f"/>
    <p:sldId xmlns:r="http://schemas.openxmlformats.org/officeDocument/2006/relationships" id="297" r:id="R3c4f7858f25b4b5f"/>
    <p:sldId xmlns:r="http://schemas.openxmlformats.org/officeDocument/2006/relationships" id="298" r:id="Raace488028a64acf"/>
    <p:sldId xmlns:r="http://schemas.openxmlformats.org/officeDocument/2006/relationships" id="299" r:id="Rbdcb7ff68c0d4a50"/>
    <p:sldId xmlns:r="http://schemas.openxmlformats.org/officeDocument/2006/relationships" id="300" r:id="R2fcc337ccd174d39"/>
    <p:sldId xmlns:r="http://schemas.openxmlformats.org/officeDocument/2006/relationships" id="301" r:id="Rfc1ee9854f524493"/>
    <p:sldId xmlns:r="http://schemas.openxmlformats.org/officeDocument/2006/relationships" id="302" r:id="R56a4e03b38be404c"/>
    <p:sldId xmlns:r="http://schemas.openxmlformats.org/officeDocument/2006/relationships" id="303" r:id="R75ea4ff903fb4df0"/>
    <p:sldId xmlns:r="http://schemas.openxmlformats.org/officeDocument/2006/relationships" id="304" r:id="R259462866c854a3b"/>
    <p:sldId xmlns:r="http://schemas.openxmlformats.org/officeDocument/2006/relationships" id="305" r:id="Rba32b57177774929"/>
    <p:sldId xmlns:r="http://schemas.openxmlformats.org/officeDocument/2006/relationships" id="306" r:id="R39768c07a7c146f9"/>
    <p:sldId xmlns:r="http://schemas.openxmlformats.org/officeDocument/2006/relationships" id="307" r:id="R274d954e84934405"/>
    <p:sldId xmlns:r="http://schemas.openxmlformats.org/officeDocument/2006/relationships" id="308" r:id="R6d3506c75fed4394"/>
    <p:sldId xmlns:r="http://schemas.openxmlformats.org/officeDocument/2006/relationships" id="309" r:id="R9f0785987d6246a5"/>
    <p:sldId xmlns:r="http://schemas.openxmlformats.org/officeDocument/2006/relationships" id="310" r:id="R0e361e1ee6894ae7"/>
    <p:sldId xmlns:r="http://schemas.openxmlformats.org/officeDocument/2006/relationships" id="311" r:id="R45f2b3bbee084d03"/>
    <p:sldId xmlns:r="http://schemas.openxmlformats.org/officeDocument/2006/relationships" id="312" r:id="R0cc2dc52d5224c12"/>
    <p:sldId xmlns:r="http://schemas.openxmlformats.org/officeDocument/2006/relationships" id="313" r:id="Rcc902ada2dee4c68"/>
    <p:sldId xmlns:r="http://schemas.openxmlformats.org/officeDocument/2006/relationships" id="314" r:id="Rfb5ed39145d049c9"/>
    <p:sldId xmlns:r="http://schemas.openxmlformats.org/officeDocument/2006/relationships" id="315" r:id="R94c2b48a935449ef"/>
    <p:sldId xmlns:r="http://schemas.openxmlformats.org/officeDocument/2006/relationships" id="316" r:id="R23c142b2d47b4982"/>
    <p:sldId xmlns:r="http://schemas.openxmlformats.org/officeDocument/2006/relationships" id="317" r:id="Rbf3f9ae59ab04a98"/>
    <p:sldId xmlns:r="http://schemas.openxmlformats.org/officeDocument/2006/relationships" id="318" r:id="R87a3cfc8bc834b73"/>
    <p:sldId xmlns:r="http://schemas.openxmlformats.org/officeDocument/2006/relationships" id="319" r:id="R31edcf4c2e654916"/>
    <p:sldId xmlns:r="http://schemas.openxmlformats.org/officeDocument/2006/relationships" id="320" r:id="Rd866abd8f0114633"/>
    <p:sldId xmlns:r="http://schemas.openxmlformats.org/officeDocument/2006/relationships" id="321" r:id="R1398fc236708473a"/>
    <p:sldId xmlns:r="http://schemas.openxmlformats.org/officeDocument/2006/relationships" id="322" r:id="Rad8607aa49c343ca"/>
    <p:sldId xmlns:r="http://schemas.openxmlformats.org/officeDocument/2006/relationships" id="323" r:id="Rf50b4588f96a4465"/>
    <p:sldId xmlns:r="http://schemas.openxmlformats.org/officeDocument/2006/relationships" id="324" r:id="R06149ac32e894faa"/>
    <p:sldId xmlns:r="http://schemas.openxmlformats.org/officeDocument/2006/relationships" id="325" r:id="Rc8a62e16d62442ce"/>
    <p:sldId xmlns:r="http://schemas.openxmlformats.org/officeDocument/2006/relationships" id="326" r:id="R654749b5c80e4449"/>
    <p:sldId xmlns:r="http://schemas.openxmlformats.org/officeDocument/2006/relationships" id="327" r:id="Rcbc091618ed147e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27d437c8fa44c0f" /><Relationship Type="http://schemas.openxmlformats.org/officeDocument/2006/relationships/slideMaster" Target="/ppt/slideMasters/slideMaster1.xml" Id="Rb5503fe9cb624b05" /><Relationship Type="http://schemas.openxmlformats.org/officeDocument/2006/relationships/notesMaster" Target="/ppt/notesMasters/notesMaster1.xml" Id="Rc3c8a75d72054f19" /><Relationship Type="http://schemas.openxmlformats.org/officeDocument/2006/relationships/presProps" Target="/ppt/presProps.xml" Id="R722454710cd04ef9" /><Relationship Type="http://schemas.openxmlformats.org/officeDocument/2006/relationships/tableStyles" Target="/ppt/tableStyles.xml" Id="R820d7ba595d54516" /><Relationship Type="http://schemas.openxmlformats.org/officeDocument/2006/relationships/slide" Target="/ppt/slides/slide1.xml" Id="R2132a10de9004f2c" /><Relationship Type="http://schemas.openxmlformats.org/officeDocument/2006/relationships/slide" Target="/ppt/slides/slide2.xml" Id="R1c9091f167bc4390" /><Relationship Type="http://schemas.openxmlformats.org/officeDocument/2006/relationships/slide" Target="/ppt/slides/slide3.xml" Id="R0cd765addddb47f2" /><Relationship Type="http://schemas.openxmlformats.org/officeDocument/2006/relationships/slide" Target="/ppt/slides/slide4.xml" Id="R36049c10c38c4edd" /><Relationship Type="http://schemas.openxmlformats.org/officeDocument/2006/relationships/slide" Target="/ppt/slides/slide5.xml" Id="R0d0c4c98543d4773" /><Relationship Type="http://schemas.openxmlformats.org/officeDocument/2006/relationships/slide" Target="/ppt/slides/slide6.xml" Id="R98d8b8b960674beb" /><Relationship Type="http://schemas.openxmlformats.org/officeDocument/2006/relationships/slide" Target="/ppt/slides/slide7.xml" Id="R2690b4d7b97e4a45" /><Relationship Type="http://schemas.openxmlformats.org/officeDocument/2006/relationships/slide" Target="/ppt/slides/slide8.xml" Id="R66bab347d76548c6" /><Relationship Type="http://schemas.openxmlformats.org/officeDocument/2006/relationships/slide" Target="/ppt/slides/slide9.xml" Id="R5d97c001d7f54f68" /><Relationship Type="http://schemas.openxmlformats.org/officeDocument/2006/relationships/slide" Target="/ppt/slides/slide10.xml" Id="R33110e24348f42e5" /><Relationship Type="http://schemas.openxmlformats.org/officeDocument/2006/relationships/slide" Target="/ppt/slides/slide11.xml" Id="Rab905bd4d57c4fd9" /><Relationship Type="http://schemas.openxmlformats.org/officeDocument/2006/relationships/slide" Target="/ppt/slides/slide12.xml" Id="R8995c016af0344da" /><Relationship Type="http://schemas.openxmlformats.org/officeDocument/2006/relationships/slide" Target="/ppt/slides/slide13.xml" Id="R5e2e3d268f874b1f" /><Relationship Type="http://schemas.openxmlformats.org/officeDocument/2006/relationships/slide" Target="/ppt/slides/slide14.xml" Id="R3b03dfb0afee465f" /><Relationship Type="http://schemas.openxmlformats.org/officeDocument/2006/relationships/slide" Target="/ppt/slides/slide15.xml" Id="R1873a8f2d3fc4c14" /><Relationship Type="http://schemas.openxmlformats.org/officeDocument/2006/relationships/slide" Target="/ppt/slides/slide16.xml" Id="Rdee88bfaa48349e3" /><Relationship Type="http://schemas.openxmlformats.org/officeDocument/2006/relationships/slide" Target="/ppt/slides/slide17.xml" Id="Rbe622a684c264c0f" /><Relationship Type="http://schemas.openxmlformats.org/officeDocument/2006/relationships/slide" Target="/ppt/slides/slide18.xml" Id="Rf0c18e9d0efb42fd" /><Relationship Type="http://schemas.openxmlformats.org/officeDocument/2006/relationships/slide" Target="/ppt/slides/slide19.xml" Id="R795cf375db704939" /><Relationship Type="http://schemas.openxmlformats.org/officeDocument/2006/relationships/slide" Target="/ppt/slides/slide20.xml" Id="R00ba5d016fb04ceb" /><Relationship Type="http://schemas.openxmlformats.org/officeDocument/2006/relationships/slide" Target="/ppt/slides/slide21.xml" Id="Raf6eb28085a5446c" /><Relationship Type="http://schemas.openxmlformats.org/officeDocument/2006/relationships/slide" Target="/ppt/slides/slide22.xml" Id="Rc35ac129a4bf4c09" /><Relationship Type="http://schemas.openxmlformats.org/officeDocument/2006/relationships/slide" Target="/ppt/slides/slide23.xml" Id="Rad367691271c4df2" /><Relationship Type="http://schemas.openxmlformats.org/officeDocument/2006/relationships/slide" Target="/ppt/slides/slide24.xml" Id="R9b89a904f436459f" /><Relationship Type="http://schemas.openxmlformats.org/officeDocument/2006/relationships/slide" Target="/ppt/slides/slide25.xml" Id="R657cb0a5709645af" /><Relationship Type="http://schemas.openxmlformats.org/officeDocument/2006/relationships/slide" Target="/ppt/slides/slide26.xml" Id="R02ec23d3cba04f3e" /><Relationship Type="http://schemas.openxmlformats.org/officeDocument/2006/relationships/slide" Target="/ppt/slides/slide27.xml" Id="R8776e26aafe9456b" /><Relationship Type="http://schemas.openxmlformats.org/officeDocument/2006/relationships/slide" Target="/ppt/slides/slide28.xml" Id="Rd5dd57fa41944476" /><Relationship Type="http://schemas.openxmlformats.org/officeDocument/2006/relationships/slide" Target="/ppt/slides/slide29.xml" Id="Ra088dd2765f74818" /><Relationship Type="http://schemas.openxmlformats.org/officeDocument/2006/relationships/slide" Target="/ppt/slides/slide30.xml" Id="R8a742f71de69493b" /><Relationship Type="http://schemas.openxmlformats.org/officeDocument/2006/relationships/slide" Target="/ppt/slides/slide31.xml" Id="Rc4c6f7f614a24410" /><Relationship Type="http://schemas.openxmlformats.org/officeDocument/2006/relationships/slide" Target="/ppt/slides/slide32.xml" Id="Ra61f638d012841b5" /><Relationship Type="http://schemas.openxmlformats.org/officeDocument/2006/relationships/slide" Target="/ppt/slides/slide33.xml" Id="R9a3cf08cb5b74291" /><Relationship Type="http://schemas.openxmlformats.org/officeDocument/2006/relationships/slide" Target="/ppt/slides/slide34.xml" Id="R7b114065ecd5469f" /><Relationship Type="http://schemas.openxmlformats.org/officeDocument/2006/relationships/slide" Target="/ppt/slides/slide35.xml" Id="Rb6f3d4be046b4aaa" /><Relationship Type="http://schemas.openxmlformats.org/officeDocument/2006/relationships/slide" Target="/ppt/slides/slide36.xml" Id="Rdc4407bd78b449c5" /><Relationship Type="http://schemas.openxmlformats.org/officeDocument/2006/relationships/slide" Target="/ppt/slides/slide37.xml" Id="R835ed01df92549b9" /><Relationship Type="http://schemas.openxmlformats.org/officeDocument/2006/relationships/slide" Target="/ppt/slides/slide38.xml" Id="R8b528e0203ca457e" /><Relationship Type="http://schemas.openxmlformats.org/officeDocument/2006/relationships/slide" Target="/ppt/slides/slide39.xml" Id="R07cc04cfe2de4bf2" /><Relationship Type="http://schemas.openxmlformats.org/officeDocument/2006/relationships/slide" Target="/ppt/slides/slide40.xml" Id="R59a281608fa542ff" /><Relationship Type="http://schemas.openxmlformats.org/officeDocument/2006/relationships/slide" Target="/ppt/slides/slide41.xml" Id="R8b7e2f69a531408f" /><Relationship Type="http://schemas.openxmlformats.org/officeDocument/2006/relationships/slide" Target="/ppt/slides/slide42.xml" Id="R3c4f7858f25b4b5f" /><Relationship Type="http://schemas.openxmlformats.org/officeDocument/2006/relationships/slide" Target="/ppt/slides/slide43.xml" Id="Raace488028a64acf" /><Relationship Type="http://schemas.openxmlformats.org/officeDocument/2006/relationships/slide" Target="/ppt/slides/slide44.xml" Id="Rbdcb7ff68c0d4a50" /><Relationship Type="http://schemas.openxmlformats.org/officeDocument/2006/relationships/slide" Target="/ppt/slides/slide45.xml" Id="R2fcc337ccd174d39" /><Relationship Type="http://schemas.openxmlformats.org/officeDocument/2006/relationships/slide" Target="/ppt/slides/slide46.xml" Id="Rfc1ee9854f524493" /><Relationship Type="http://schemas.openxmlformats.org/officeDocument/2006/relationships/slide" Target="/ppt/slides/slide47.xml" Id="R56a4e03b38be404c" /><Relationship Type="http://schemas.openxmlformats.org/officeDocument/2006/relationships/slide" Target="/ppt/slides/slide48.xml" Id="R75ea4ff903fb4df0" /><Relationship Type="http://schemas.openxmlformats.org/officeDocument/2006/relationships/slide" Target="/ppt/slides/slide49.xml" Id="R259462866c854a3b" /><Relationship Type="http://schemas.openxmlformats.org/officeDocument/2006/relationships/slide" Target="/ppt/slides/slide50.xml" Id="Rba32b57177774929" /><Relationship Type="http://schemas.openxmlformats.org/officeDocument/2006/relationships/slide" Target="/ppt/slides/slide51.xml" Id="R39768c07a7c146f9" /><Relationship Type="http://schemas.openxmlformats.org/officeDocument/2006/relationships/slide" Target="/ppt/slides/slide52.xml" Id="R274d954e84934405" /><Relationship Type="http://schemas.openxmlformats.org/officeDocument/2006/relationships/slide" Target="/ppt/slides/slide53.xml" Id="R6d3506c75fed4394" /><Relationship Type="http://schemas.openxmlformats.org/officeDocument/2006/relationships/slide" Target="/ppt/slides/slide54.xml" Id="R9f0785987d6246a5" /><Relationship Type="http://schemas.openxmlformats.org/officeDocument/2006/relationships/slide" Target="/ppt/slides/slide55.xml" Id="R0e361e1ee6894ae7" /><Relationship Type="http://schemas.openxmlformats.org/officeDocument/2006/relationships/slide" Target="/ppt/slides/slide56.xml" Id="R45f2b3bbee084d03" /><Relationship Type="http://schemas.openxmlformats.org/officeDocument/2006/relationships/slide" Target="/ppt/slides/slide57.xml" Id="R0cc2dc52d5224c12" /><Relationship Type="http://schemas.openxmlformats.org/officeDocument/2006/relationships/slide" Target="/ppt/slides/slide58.xml" Id="Rcc902ada2dee4c68" /><Relationship Type="http://schemas.openxmlformats.org/officeDocument/2006/relationships/slide" Target="/ppt/slides/slide59.xml" Id="Rfb5ed39145d049c9" /><Relationship Type="http://schemas.openxmlformats.org/officeDocument/2006/relationships/slide" Target="/ppt/slides/slide60.xml" Id="R94c2b48a935449ef" /><Relationship Type="http://schemas.openxmlformats.org/officeDocument/2006/relationships/slide" Target="/ppt/slides/slide61.xml" Id="R23c142b2d47b4982" /><Relationship Type="http://schemas.openxmlformats.org/officeDocument/2006/relationships/slide" Target="/ppt/slides/slide62.xml" Id="Rbf3f9ae59ab04a98" /><Relationship Type="http://schemas.openxmlformats.org/officeDocument/2006/relationships/slide" Target="/ppt/slides/slide63.xml" Id="R87a3cfc8bc834b73" /><Relationship Type="http://schemas.openxmlformats.org/officeDocument/2006/relationships/slide" Target="/ppt/slides/slide64.xml" Id="R31edcf4c2e654916" /><Relationship Type="http://schemas.openxmlformats.org/officeDocument/2006/relationships/slide" Target="/ppt/slides/slide65.xml" Id="Rd866abd8f0114633" /><Relationship Type="http://schemas.openxmlformats.org/officeDocument/2006/relationships/slide" Target="/ppt/slides/slide66.xml" Id="R1398fc236708473a" /><Relationship Type="http://schemas.openxmlformats.org/officeDocument/2006/relationships/slide" Target="/ppt/slides/slide67.xml" Id="Rad8607aa49c343ca" /><Relationship Type="http://schemas.openxmlformats.org/officeDocument/2006/relationships/slide" Target="/ppt/slides/slide68.xml" Id="Rf50b4588f96a4465" /><Relationship Type="http://schemas.openxmlformats.org/officeDocument/2006/relationships/slide" Target="/ppt/slides/slide69.xml" Id="R06149ac32e894faa" /><Relationship Type="http://schemas.openxmlformats.org/officeDocument/2006/relationships/slide" Target="/ppt/slides/slide70.xml" Id="Rc8a62e16d62442ce" /><Relationship Type="http://schemas.openxmlformats.org/officeDocument/2006/relationships/slide" Target="/ppt/slides/slide71.xml" Id="R654749b5c80e4449" /><Relationship Type="http://schemas.openxmlformats.org/officeDocument/2006/relationships/slide" Target="/ppt/slides/slide72.xml" Id="Rcbc091618ed147e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229c36770a14ce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4dea887ae6d4116" /><Relationship Type="http://schemas.openxmlformats.org/officeDocument/2006/relationships/notesMaster" Target="/ppt/notesMasters/notesMaster1.xml" Id="R96032593bde441b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1b27c650de4b00" /><Relationship Type="http://schemas.openxmlformats.org/officeDocument/2006/relationships/notesMaster" Target="/ppt/notesMasters/notesMaster1.xml" Id="R8307a41fd8344eb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d46bedaba724bdd" /><Relationship Type="http://schemas.openxmlformats.org/officeDocument/2006/relationships/notesMaster" Target="/ppt/notesMasters/notesMaster1.xml" Id="R11cf759b8195427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9e1a4bb3ac24a1c" /><Relationship Type="http://schemas.openxmlformats.org/officeDocument/2006/relationships/notesMaster" Target="/ppt/notesMasters/notesMaster1.xml" Id="R424b2d308132419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870e8129fb64493" /><Relationship Type="http://schemas.openxmlformats.org/officeDocument/2006/relationships/notesMaster" Target="/ppt/notesMasters/notesMaster1.xml" Id="R5521e6e24b2840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3f8f69e55674674" /><Relationship Type="http://schemas.openxmlformats.org/officeDocument/2006/relationships/notesMaster" Target="/ppt/notesMasters/notesMaster1.xml" Id="R6bfc88cc9bfd42d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e0822cd61e849b3" /><Relationship Type="http://schemas.openxmlformats.org/officeDocument/2006/relationships/notesMaster" Target="/ppt/notesMasters/notesMaster1.xml" Id="R785bf4ce7c664a3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ba93747b3f84834" /><Relationship Type="http://schemas.openxmlformats.org/officeDocument/2006/relationships/notesMaster" Target="/ppt/notesMasters/notesMaster1.xml" Id="Ree08bfe1befb433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730be7f311d4962" /><Relationship Type="http://schemas.openxmlformats.org/officeDocument/2006/relationships/notesMaster" Target="/ppt/notesMasters/notesMaster1.xml" Id="Rc37565d9e3b544b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4c0a21b0d15441b" /><Relationship Type="http://schemas.openxmlformats.org/officeDocument/2006/relationships/notesMaster" Target="/ppt/notesMasters/notesMaster1.xml" Id="R48c7f63f172542b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d710dd595874500" /><Relationship Type="http://schemas.openxmlformats.org/officeDocument/2006/relationships/notesMaster" Target="/ppt/notesMasters/notesMaster1.xml" Id="R819549a2409849e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0dd7e7c8284fd3" /><Relationship Type="http://schemas.openxmlformats.org/officeDocument/2006/relationships/notesMaster" Target="/ppt/notesMasters/notesMaster1.xml" Id="R1b1545f3675e4bc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8f2a6d66ce24d62" /><Relationship Type="http://schemas.openxmlformats.org/officeDocument/2006/relationships/notesMaster" Target="/ppt/notesMasters/notesMaster1.xml" Id="R83ab02e9db1f42a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21c4c22b1f64e30" /><Relationship Type="http://schemas.openxmlformats.org/officeDocument/2006/relationships/notesMaster" Target="/ppt/notesMasters/notesMaster1.xml" Id="R889028c6b5ac474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d42bb19110941b1" /><Relationship Type="http://schemas.openxmlformats.org/officeDocument/2006/relationships/notesMaster" Target="/ppt/notesMasters/notesMaster1.xml" Id="Re066e68f4d364ae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0cb8b29744c41a5" /><Relationship Type="http://schemas.openxmlformats.org/officeDocument/2006/relationships/notesMaster" Target="/ppt/notesMasters/notesMaster1.xml" Id="Rcb00b0db67644af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12e8e39604d4c74" /><Relationship Type="http://schemas.openxmlformats.org/officeDocument/2006/relationships/notesMaster" Target="/ppt/notesMasters/notesMaster1.xml" Id="R365182a93bf34d20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5ef69c20c0824e16" /><Relationship Type="http://schemas.openxmlformats.org/officeDocument/2006/relationships/notesMaster" Target="/ppt/notesMasters/notesMaster1.xml" Id="Reed9e8013dac4fe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3bae233655749c1" /><Relationship Type="http://schemas.openxmlformats.org/officeDocument/2006/relationships/notesMaster" Target="/ppt/notesMasters/notesMaster1.xml" Id="R13c2e457f68c4d99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c4a879bfbf8a46e9" /><Relationship Type="http://schemas.openxmlformats.org/officeDocument/2006/relationships/notesMaster" Target="/ppt/notesMasters/notesMaster1.xml" Id="R122da48c9572449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1709f9d12ea4ad5" /><Relationship Type="http://schemas.openxmlformats.org/officeDocument/2006/relationships/notesMaster" Target="/ppt/notesMasters/notesMaster1.xml" Id="Radbe50ddab7841c8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bd41ba28db64163" /><Relationship Type="http://schemas.openxmlformats.org/officeDocument/2006/relationships/notesMaster" Target="/ppt/notesMasters/notesMaster1.xml" Id="R28281e60e14742b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5f53b6703334836" /><Relationship Type="http://schemas.openxmlformats.org/officeDocument/2006/relationships/notesMaster" Target="/ppt/notesMasters/notesMaster1.xml" Id="Rf0ab83bfa5244d5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f5d37c872b34875" /><Relationship Type="http://schemas.openxmlformats.org/officeDocument/2006/relationships/notesMaster" Target="/ppt/notesMasters/notesMaster1.xml" Id="R244b12a2d58d44fe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82472c5e2eee4c08" /><Relationship Type="http://schemas.openxmlformats.org/officeDocument/2006/relationships/notesMaster" Target="/ppt/notesMasters/notesMaster1.xml" Id="R4ccfcfcaf54f409a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6591ae6c2c8747a8" /><Relationship Type="http://schemas.openxmlformats.org/officeDocument/2006/relationships/notesMaster" Target="/ppt/notesMasters/notesMaster1.xml" Id="Raf23abc8b45446b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9cb8fb57755f42eb" /><Relationship Type="http://schemas.openxmlformats.org/officeDocument/2006/relationships/notesMaster" Target="/ppt/notesMasters/notesMaster1.xml" Id="Ra7bd3c2e55484e4f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f8c79ebbf73c484c" /><Relationship Type="http://schemas.openxmlformats.org/officeDocument/2006/relationships/notesMaster" Target="/ppt/notesMasters/notesMaster1.xml" Id="R5b38209eead54e4b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fdeee031839140f0" /><Relationship Type="http://schemas.openxmlformats.org/officeDocument/2006/relationships/notesMaster" Target="/ppt/notesMasters/notesMaster1.xml" Id="R24ebeef3d28c426d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3ae8b0a54ab6437d" /><Relationship Type="http://schemas.openxmlformats.org/officeDocument/2006/relationships/notesMaster" Target="/ppt/notesMasters/notesMaster1.xml" Id="Rfe443f617fab429e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3df97cf408904364" /><Relationship Type="http://schemas.openxmlformats.org/officeDocument/2006/relationships/notesMaster" Target="/ppt/notesMasters/notesMaster1.xml" Id="R4925d2ce24914da0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481360e02d7e4aa6" /><Relationship Type="http://schemas.openxmlformats.org/officeDocument/2006/relationships/notesMaster" Target="/ppt/notesMasters/notesMaster1.xml" Id="R7604ff6b45624522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4170e73a93524dd8" /><Relationship Type="http://schemas.openxmlformats.org/officeDocument/2006/relationships/notesMaster" Target="/ppt/notesMasters/notesMaster1.xml" Id="R8b384bed154a409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a2a397867b54fbf" /><Relationship Type="http://schemas.openxmlformats.org/officeDocument/2006/relationships/notesMaster" Target="/ppt/notesMasters/notesMaster1.xml" Id="R1816080855394b8e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67f04ea590f1406e" /><Relationship Type="http://schemas.openxmlformats.org/officeDocument/2006/relationships/notesMaster" Target="/ppt/notesMasters/notesMaster1.xml" Id="R8842c11f057d4573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df9781b2907e4cd0" /><Relationship Type="http://schemas.openxmlformats.org/officeDocument/2006/relationships/notesMaster" Target="/ppt/notesMasters/notesMaster1.xml" Id="R3e04659573ab48a5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9df02c67466746ed" /><Relationship Type="http://schemas.openxmlformats.org/officeDocument/2006/relationships/notesMaster" Target="/ppt/notesMasters/notesMaster1.xml" Id="Ra027ad73f71c4abe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7608b4bdc6614eaf" /><Relationship Type="http://schemas.openxmlformats.org/officeDocument/2006/relationships/notesMaster" Target="/ppt/notesMasters/notesMaster1.xml" Id="Rc69321455a2444b6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cf527b3da44f42d6" /><Relationship Type="http://schemas.openxmlformats.org/officeDocument/2006/relationships/notesMaster" Target="/ppt/notesMasters/notesMaster1.xml" Id="R0872a75489e74b6c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0ac65117d7064724" /><Relationship Type="http://schemas.openxmlformats.org/officeDocument/2006/relationships/notesMaster" Target="/ppt/notesMasters/notesMaster1.xml" Id="Rb80a8082e42b453e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72e4aa59edae47ce" /><Relationship Type="http://schemas.openxmlformats.org/officeDocument/2006/relationships/notesMaster" Target="/ppt/notesMasters/notesMaster1.xml" Id="R799130d67a144a8e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cc745ac88df24d30" /><Relationship Type="http://schemas.openxmlformats.org/officeDocument/2006/relationships/notesMaster" Target="/ppt/notesMasters/notesMaster1.xml" Id="Rca21c25315e6440d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c9a8060b8ea94609" /><Relationship Type="http://schemas.openxmlformats.org/officeDocument/2006/relationships/notesMaster" Target="/ppt/notesMasters/notesMaster1.xml" Id="Rb11e71b8ac9448b6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a5d1e590f2254fe5" /><Relationship Type="http://schemas.openxmlformats.org/officeDocument/2006/relationships/notesMaster" Target="/ppt/notesMasters/notesMaster1.xml" Id="R1a477acae0bc4c1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a1347ad63841b4" /><Relationship Type="http://schemas.openxmlformats.org/officeDocument/2006/relationships/notesMaster" Target="/ppt/notesMasters/notesMaster1.xml" Id="R3068d207378a4e82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706c895f9bb74e81" /><Relationship Type="http://schemas.openxmlformats.org/officeDocument/2006/relationships/notesMaster" Target="/ppt/notesMasters/notesMaster1.xml" Id="R272f21d4895c48ed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00ccd83a86dc4181" /><Relationship Type="http://schemas.openxmlformats.org/officeDocument/2006/relationships/notesMaster" Target="/ppt/notesMasters/notesMaster1.xml" Id="Ra6115828c68d4ca4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3bb1dded0fa242dd" /><Relationship Type="http://schemas.openxmlformats.org/officeDocument/2006/relationships/notesMaster" Target="/ppt/notesMasters/notesMaster1.xml" Id="Raa8a8746106344e6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59a7317043b34c5e" /><Relationship Type="http://schemas.openxmlformats.org/officeDocument/2006/relationships/notesMaster" Target="/ppt/notesMasters/notesMaster1.xml" Id="Re7bce4972b3b4a48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f3c05defe9054b28" /><Relationship Type="http://schemas.openxmlformats.org/officeDocument/2006/relationships/notesMaster" Target="/ppt/notesMasters/notesMaster1.xml" Id="R426e672224ef4b1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037fd257b6c0495c" /><Relationship Type="http://schemas.openxmlformats.org/officeDocument/2006/relationships/notesMaster" Target="/ppt/notesMasters/notesMaster1.xml" Id="R5caee5bb13004c63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54d192b5b8d04563" /><Relationship Type="http://schemas.openxmlformats.org/officeDocument/2006/relationships/notesMaster" Target="/ppt/notesMasters/notesMaster1.xml" Id="R981cbc555fbc4e9e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5099a0e08b3a4655" /><Relationship Type="http://schemas.openxmlformats.org/officeDocument/2006/relationships/notesMaster" Target="/ppt/notesMasters/notesMaster1.xml" Id="R9cc3463119b24645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e5e471e5b45c4a61" /><Relationship Type="http://schemas.openxmlformats.org/officeDocument/2006/relationships/notesMaster" Target="/ppt/notesMasters/notesMaster1.xml" Id="R1206d4d0cbb84759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472ebe1ca1dc45f9" /><Relationship Type="http://schemas.openxmlformats.org/officeDocument/2006/relationships/notesMaster" Target="/ppt/notesMasters/notesMaster1.xml" Id="Rec3062cf9874452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36c19a402e84583" /><Relationship Type="http://schemas.openxmlformats.org/officeDocument/2006/relationships/notesMaster" Target="/ppt/notesMasters/notesMaster1.xml" Id="Rd5383cec7d454b93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9587000b02dd41e2" /><Relationship Type="http://schemas.openxmlformats.org/officeDocument/2006/relationships/notesMaster" Target="/ppt/notesMasters/notesMaster1.xml" Id="R79e513ac9df442b9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23fea51cfa42497d" /><Relationship Type="http://schemas.openxmlformats.org/officeDocument/2006/relationships/notesMaster" Target="/ppt/notesMasters/notesMaster1.xml" Id="R6a4e579227c746f6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daff84f5555e4612" /><Relationship Type="http://schemas.openxmlformats.org/officeDocument/2006/relationships/notesMaster" Target="/ppt/notesMasters/notesMaster1.xml" Id="R2c9ff6e55bb249c2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924f526db039412e" /><Relationship Type="http://schemas.openxmlformats.org/officeDocument/2006/relationships/notesMaster" Target="/ppt/notesMasters/notesMaster1.xml" Id="R9a71711451d74c8d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c5ef40e936f04bc6" /><Relationship Type="http://schemas.openxmlformats.org/officeDocument/2006/relationships/notesMaster" Target="/ppt/notesMasters/notesMaster1.xml" Id="R58c0ff29bddc4a27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ef056c01e2a14cac" /><Relationship Type="http://schemas.openxmlformats.org/officeDocument/2006/relationships/notesMaster" Target="/ppt/notesMasters/notesMaster1.xml" Id="R950c265851d9459c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6c56eddf8e234a0f" /><Relationship Type="http://schemas.openxmlformats.org/officeDocument/2006/relationships/notesMaster" Target="/ppt/notesMasters/notesMaster1.xml" Id="R9a4e05f1c8e74585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3734e4199b6a4231" /><Relationship Type="http://schemas.openxmlformats.org/officeDocument/2006/relationships/notesMaster" Target="/ppt/notesMasters/notesMaster1.xml" Id="R2ff0e3331a3b41ae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a5c762b0d7ab451c" /><Relationship Type="http://schemas.openxmlformats.org/officeDocument/2006/relationships/notesMaster" Target="/ppt/notesMasters/notesMaster1.xml" Id="R017b17824b9645bf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3405ad8a1659459d" /><Relationship Type="http://schemas.openxmlformats.org/officeDocument/2006/relationships/notesMaster" Target="/ppt/notesMasters/notesMaster1.xml" Id="R17a78f15195346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c88e7b73bee4b74" /><Relationship Type="http://schemas.openxmlformats.org/officeDocument/2006/relationships/notesMaster" Target="/ppt/notesMasters/notesMaster1.xml" Id="R746ebda0036644ee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3a696c405df54f51" /><Relationship Type="http://schemas.openxmlformats.org/officeDocument/2006/relationships/notesMaster" Target="/ppt/notesMasters/notesMaster1.xml" Id="R190cba6338f94eb0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8d64e0efbf254d1d" /><Relationship Type="http://schemas.openxmlformats.org/officeDocument/2006/relationships/notesMaster" Target="/ppt/notesMasters/notesMaster1.xml" Id="Raf97a14eca5d4228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6fe46c946c8e4a3d" /><Relationship Type="http://schemas.openxmlformats.org/officeDocument/2006/relationships/notesMaster" Target="/ppt/notesMasters/notesMaster1.xml" Id="Ra3cac877491b477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9319094348846c5" /><Relationship Type="http://schemas.openxmlformats.org/officeDocument/2006/relationships/notesMaster" Target="/ppt/notesMasters/notesMaster1.xml" Id="Rb77d3c4895294c9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7958b5dcd0549ac" /><Relationship Type="http://schemas.openxmlformats.org/officeDocument/2006/relationships/notesMaster" Target="/ppt/notesMasters/notesMaster1.xml" Id="Rde50b3aa037b4c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讲师提示：先问学员：你把 AI 当成聊天软件，还是一套能接手工作的系统？用封面画面建立悬念。</a:t>
            </a:r>
          </a:p>
          <a:p xmlns:a="http://schemas.openxmlformats.org/drawingml/2006/main">
            <a:r>
              <a:t>课程作用：cinematic opening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Cover image: OpenAI ImageGen, generated 2026-07-24.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课程作用：model-product-entry framework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课程作用：model versus product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课程作用：free subscription API distinction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讲师提示：提醒学员：产品名与底层模型名不是一回事，模型版本还会持续变化。</a:t>
            </a:r>
          </a:p>
          <a:p xmlns:a="http://schemas.openxmlformats.org/drawingml/2006/main">
            <a:r>
              <a:t>课程作用：current international model landscape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Help Center: https://help.openai.com/</a:t>
            </a:r>
          </a:p>
          <a:p xmlns:a="http://schemas.openxmlformats.org/drawingml/2006/main">
            <a:r>
              <a:t>- Anthropic Help Center: https://support.anthropic.com/</a:t>
            </a:r>
          </a:p>
          <a:p xmlns:a="http://schemas.openxmlformats.org/drawingml/2006/main">
            <a:r>
              <a:t>- Google AI Plans: https://one.google.com/about/plans</a:t>
            </a:r>
          </a:p>
          <a:p xmlns:a="http://schemas.openxmlformats.org/drawingml/2006/main">
            <a:r>
              <a:t>- DeepSeek V4 Preview: https://api-docs.deepseek.com/news/news260424/</a:t>
            </a:r>
          </a:p>
          <a:p xmlns:a="http://schemas.openxmlformats.org/drawingml/2006/main">
            <a:r>
              <a:t>- Alibaba Model Studio: https://help.aliyun.com/zh/model-studio/</a:t>
            </a:r>
          </a:p>
          <a:p xmlns:a="http://schemas.openxmlformats.org/drawingml/2006/main">
            <a:r>
              <a:t>- Moonshot Kimi: https://www.moonshot.cn/</a:t>
            </a:r>
          </a:p>
          <a:p xmlns:a="http://schemas.openxmlformats.org/drawingml/2006/main">
            <a:r>
              <a:t>- Zhipu Model Overview: https://docs.bigmodel.cn/cn/guide/start/model-overview</a:t>
            </a:r>
          </a:p>
          <a:p xmlns:a="http://schemas.openxmlformats.org/drawingml/2006/main">
            <a:r>
              <a:t>- Volcano Engine: https://www.volcengine.com/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课程作用：international task-fit guide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Help Center: https://help.openai.com/</a:t>
            </a:r>
          </a:p>
          <a:p xmlns:a="http://schemas.openxmlformats.org/drawingml/2006/main">
            <a:r>
              <a:t>- Anthropic Help Center: https://support.anthropic.com/</a:t>
            </a:r>
          </a:p>
          <a:p xmlns:a="http://schemas.openxmlformats.org/drawingml/2006/main">
            <a:r>
              <a:t>- Google AI Plans: https://one.google.com/about/plans</a:t>
            </a:r>
          </a:p>
          <a:p xmlns:a="http://schemas.openxmlformats.org/drawingml/2006/main">
            <a:r>
              <a:t>- DeepSeek V4 Preview: https://api-docs.deepseek.com/news/news260424/</a:t>
            </a:r>
          </a:p>
          <a:p xmlns:a="http://schemas.openxmlformats.org/drawingml/2006/main">
            <a:r>
              <a:t>- Alibaba Model Studio: https://help.aliyun.com/zh/model-studio/</a:t>
            </a:r>
          </a:p>
          <a:p xmlns:a="http://schemas.openxmlformats.org/drawingml/2006/main">
            <a:r>
              <a:t>- Moonshot Kimi: https://www.moonshot.cn/</a:t>
            </a:r>
          </a:p>
          <a:p xmlns:a="http://schemas.openxmlformats.org/drawingml/2006/main">
            <a:r>
              <a:t>- Zhipu Model Overview: https://docs.bigmodel.cn/cn/guide/start/model-overview</a:t>
            </a:r>
          </a:p>
          <a:p xmlns:a="http://schemas.openxmlformats.org/drawingml/2006/main">
            <a:r>
              <a:t>- Volcano Engine: https://www.volcengine.com/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课程作用：current China model landscape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Help Center: https://help.openai.com/</a:t>
            </a:r>
          </a:p>
          <a:p xmlns:a="http://schemas.openxmlformats.org/drawingml/2006/main">
            <a:r>
              <a:t>- Anthropic Help Center: https://support.anthropic.com/</a:t>
            </a:r>
          </a:p>
          <a:p xmlns:a="http://schemas.openxmlformats.org/drawingml/2006/main">
            <a:r>
              <a:t>- Google AI Plans: https://one.google.com/about/plans</a:t>
            </a:r>
          </a:p>
          <a:p xmlns:a="http://schemas.openxmlformats.org/drawingml/2006/main">
            <a:r>
              <a:t>- DeepSeek V4 Preview: https://api-docs.deepseek.com/news/news260424/</a:t>
            </a:r>
          </a:p>
          <a:p xmlns:a="http://schemas.openxmlformats.org/drawingml/2006/main">
            <a:r>
              <a:t>- Alibaba Model Studio: https://help.aliyun.com/zh/model-studio/</a:t>
            </a:r>
          </a:p>
          <a:p xmlns:a="http://schemas.openxmlformats.org/drawingml/2006/main">
            <a:r>
              <a:t>- Moonshot Kimi: https://www.moonshot.cn/</a:t>
            </a:r>
          </a:p>
          <a:p xmlns:a="http://schemas.openxmlformats.org/drawingml/2006/main">
            <a:r>
              <a:t>- Zhipu Model Overview: https://docs.bigmodel.cn/cn/guide/start/model-overview</a:t>
            </a:r>
          </a:p>
          <a:p xmlns:a="http://schemas.openxmlformats.org/drawingml/2006/main">
            <a:r>
              <a:t>- Volcano Engine: https://www.volcengine.com/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课程作用：China task-fit guide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Help Center: https://help.openai.com/</a:t>
            </a:r>
          </a:p>
          <a:p xmlns:a="http://schemas.openxmlformats.org/drawingml/2006/main">
            <a:r>
              <a:t>- Anthropic Help Center: https://support.anthropic.com/</a:t>
            </a:r>
          </a:p>
          <a:p xmlns:a="http://schemas.openxmlformats.org/drawingml/2006/main">
            <a:r>
              <a:t>- Google AI Plans: https://one.google.com/about/plans</a:t>
            </a:r>
          </a:p>
          <a:p xmlns:a="http://schemas.openxmlformats.org/drawingml/2006/main">
            <a:r>
              <a:t>- DeepSeek V4 Preview: https://api-docs.deepseek.com/news/news260424/</a:t>
            </a:r>
          </a:p>
          <a:p xmlns:a="http://schemas.openxmlformats.org/drawingml/2006/main">
            <a:r>
              <a:t>- Alibaba Model Studio: https://help.aliyun.com/zh/model-studio/</a:t>
            </a:r>
          </a:p>
          <a:p xmlns:a="http://schemas.openxmlformats.org/drawingml/2006/main">
            <a:r>
              <a:t>- Moonshot Kimi: https://www.moonshot.cn/</a:t>
            </a:r>
          </a:p>
          <a:p xmlns:a="http://schemas.openxmlformats.org/drawingml/2006/main">
            <a:r>
              <a:t>- Zhipu Model Overview: https://docs.bigmodel.cn/cn/guide/start/model-overview</a:t>
            </a:r>
          </a:p>
          <a:p xmlns:a="http://schemas.openxmlformats.org/drawingml/2006/main">
            <a:r>
              <a:t>- Volcano Engine: https://www.volcengine.com/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课程作用：task-first selection method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讲师提示：强调这是日期快照，不把价格背下来；关键是先理解会员、API 与企业采购的区别。</a:t>
            </a:r>
          </a:p>
          <a:p xmlns:a="http://schemas.openxmlformats.org/drawingml/2006/main">
            <a:r>
              <a:t>课程作用：current subscription snapshot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ChatGPT Plus: https://help.openai.com/en/articles/6950777-what-is-chatgpt-plus</a:t>
            </a:r>
          </a:p>
          <a:p xmlns:a="http://schemas.openxmlformats.org/drawingml/2006/main">
            <a:r>
              <a:t>- ChatGPT Pro: https://help.openai.com/en/articles/9793128-what-is-chatgpt-pro</a:t>
            </a:r>
          </a:p>
          <a:p xmlns:a="http://schemas.openxmlformats.org/drawingml/2006/main">
            <a:r>
              <a:t>- Claude plans: https://support.anthropic.com/en/articles/11049762-choosing-a-claude-ai-plan</a:t>
            </a:r>
          </a:p>
          <a:p xmlns:a="http://schemas.openxmlformats.org/drawingml/2006/main">
            <a:r>
              <a:t>- Google AI plans: https://one.google.com/about/plans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讲师提示：让学员用自己的时间价值算账，而不是因为别人付费就跟着付费。</a:t>
            </a:r>
          </a:p>
          <a:p xmlns:a="http://schemas.openxmlformats.org/drawingml/2006/main">
            <a:r>
              <a:t>课程作用：payment decision guide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ChatGPT Plus: https://help.openai.com/en/articles/6950777-what-is-chatgpt-plus</a:t>
            </a:r>
          </a:p>
          <a:p xmlns:a="http://schemas.openxmlformats.org/drawingml/2006/main">
            <a:r>
              <a:t>- ChatGPT Pro: https://help.openai.com/en/articles/9793128-what-is-chatgpt-pro</a:t>
            </a:r>
          </a:p>
          <a:p xmlns:a="http://schemas.openxmlformats.org/drawingml/2006/main">
            <a:r>
              <a:t>- Claude plans: https://support.anthropic.com/en/articles/11049762-choosing-a-claude-ai-plan</a:t>
            </a:r>
          </a:p>
          <a:p xmlns:a="http://schemas.openxmlformats.org/drawingml/2006/main">
            <a:r>
              <a:t>- Google AI plans: https://one.google.com/about/plans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讲师提示：先展示最终变化：文档没有被逐字搬运，而是被重组为可讲述的页面。</a:t>
            </a:r>
          </a:p>
          <a:p xmlns:a="http://schemas.openxmlformats.org/drawingml/2006/main">
            <a:r>
              <a:t>课程作用：visible transformation hook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课程作用：traditional software versus AI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课程作用：search versus generation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课程作用：generative outputs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课程作用：LLM operating principle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课程作用：context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课程作用：hallucination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课程作用：multimodality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课程作用：web access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课程作用：memory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课程作用：knowledge checkpoint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讲师提示：现场回答最基础的问题：不用复制全文，上传原文件通常保留的信息更多。</a:t>
            </a:r>
          </a:p>
          <a:p xmlns:a="http://schemas.openxmlformats.org/drawingml/2006/main">
            <a:r>
              <a:t>课程作用：beginner misconception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讲师提示：先阻止冲动购买设备：从数据、离线、能力、频率和维护五项判断。</a:t>
            </a:r>
          </a:p>
          <a:p xmlns:a="http://schemas.openxmlformats.org/drawingml/2006/main">
            <a:r>
              <a:t>课程作用：section divider: cloud local API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课程作用：cloud AI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课程作用：local workstation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课程作用：four access modes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课程作用：cloud versus local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课程作用：decision criteria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课程作用：beginner recommendation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课程作用：workstation components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课程作用：deployment levels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课程作用：desktop client misconception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课程作用：whole-course preview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课程作用：cost categories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课程作用：token basics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讲师提示：用模型文件大小解释本地门槛；参数量、量化、上下文都会影响资源占用。</a:t>
            </a:r>
          </a:p>
          <a:p xmlns:a="http://schemas.openxmlformats.org/drawingml/2006/main">
            <a:r>
              <a:t>课程作用：local hardware reference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讲师提示：敏感信息的第一原则是最小化：只给完成任务所必需的内容。</a:t>
            </a:r>
          </a:p>
          <a:p xmlns:a="http://schemas.openxmlformats.org/drawingml/2006/main">
            <a:r>
              <a:t>课程作用：privacy decision table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LM Studio requirements: https://lmstudio.ai/docs/app/system-requirements</a:t>
            </a:r>
          </a:p>
          <a:p xmlns:a="http://schemas.openxmlformats.org/drawingml/2006/main">
            <a:r>
              <a:t>- Ollama Qwen3 library: https://ollama.com/library/qwen3/tags</a:t>
            </a:r>
          </a:p>
          <a:p xmlns:a="http://schemas.openxmlformats.org/drawingml/2006/main">
            <a:r>
              <a:t>- Ollama DeepSeek-R1 library: https://ollama.com/library/deepseek-r1/tags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课程作用：section divider: file handoff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课程作用：default visibility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课程作用：six input methods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课程作用：first file task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课程作用：chat project knowledge base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课程作用：original file behavior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课程作用：learning promise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课程作用：paste upload link screenshot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课程作用：file readability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课程作用：document safety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讲师提示：进入实战后，要求学员跟着六步走，不要一次让 AI 直接生成到底。</a:t>
            </a:r>
          </a:p>
          <a:p xmlns:a="http://schemas.openxmlformats.org/drawingml/2006/main">
            <a:r>
              <a:t>课程作用：section divider: Word to PPT case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课程作用：Word upload misconception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课程作用：six-step Word to PPT workflow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课程作用：task brief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课程作用：four transformations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课程作用：long document method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课程作用：when to copy text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课程作用：why the first mental model matters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课程作用：deliverable types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课程作用：common failures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课程作用：document safety reinforcement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讲师提示：把任务说明读一遍，让学员观察其中的受众、目标、篇幅、规则和输出。</a:t>
            </a:r>
          </a:p>
          <a:p xmlns:a="http://schemas.openxmlformats.org/drawingml/2006/main">
            <a:r>
              <a:t>课程作用：case task brief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课程作用：case story map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课程作用：case narrative transformation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课程作用：case deliverable ladder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课程作用：case QA checklist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讲师提示：留出十分钟现场练习；先检查任务定义，再讨论工具和视觉。</a:t>
            </a:r>
          </a:p>
          <a:p xmlns:a="http://schemas.openxmlformats.org/drawingml/2006/main">
            <a:r>
              <a:t>课程作用：ten-minute practice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课程作用：scoring rubric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课程作用：lesson map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讲师提示：请学员不用看页面，复述五个正确习惯，确认第一课真正听懂。</a:t>
            </a:r>
          </a:p>
          <a:p xmlns:a="http://schemas.openxmlformats.org/drawingml/2006/main">
            <a:r>
              <a:t>课程作用：lesson recap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讲师提示：只预告下一课的学习结果：把一次好回答升级成可重复的工作流程。</a:t>
            </a:r>
          </a:p>
          <a:p xmlns:a="http://schemas.openxmlformats.org/drawingml/2006/main">
            <a:r>
              <a:t>课程作用：next lesson bridge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讲师提示：宣讲前重新打开官方页面核对模型、价格、额度和地区可用性。</a:t>
            </a:r>
          </a:p>
          <a:p xmlns:a="http://schemas.openxmlformats.org/drawingml/2006/main">
            <a:r>
              <a:t>课程作用：sources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OpenAI: https://help.openai.com/</a:t>
            </a:r>
          </a:p>
          <a:p xmlns:a="http://schemas.openxmlformats.org/drawingml/2006/main">
            <a:r>
              <a:t>- Anthropic: https://support.anthropic.com/</a:t>
            </a:r>
          </a:p>
          <a:p xmlns:a="http://schemas.openxmlformats.org/drawingml/2006/main">
            <a:r>
              <a:t>- Google AI Plans: https://one.google.com/about/plans</a:t>
            </a:r>
          </a:p>
          <a:p xmlns:a="http://schemas.openxmlformats.org/drawingml/2006/main">
            <a:r>
              <a:t>- DeepSeek: https://api-docs.deepseek.com/</a:t>
            </a:r>
          </a:p>
          <a:p xmlns:a="http://schemas.openxmlformats.org/drawingml/2006/main">
            <a:r>
              <a:t>- Alibaba Model Studio: https://help.aliyun.com/zh/model-studio/</a:t>
            </a:r>
          </a:p>
          <a:p xmlns:a="http://schemas.openxmlformats.org/drawingml/2006/main">
            <a:r>
              <a:t>- Moonshot Kimi: https://www.moonshot.cn/</a:t>
            </a:r>
          </a:p>
          <a:p xmlns:a="http://schemas.openxmlformats.org/drawingml/2006/main">
            <a:r>
              <a:t>- Zhipu: https://docs.bigmodel.cn/cn/guide/start/model-overview</a:t>
            </a:r>
          </a:p>
          <a:p xmlns:a="http://schemas.openxmlformats.org/drawingml/2006/main">
            <a:r>
              <a:t>- Volcano Engine: https://www.volcengine.com/</a:t>
            </a:r>
          </a:p>
          <a:p xmlns:a="http://schemas.openxmlformats.org/drawingml/2006/main">
            <a:r>
              <a:t>- LM Studio: https://lmstudio.ai/docs/app/system-requirements</a:t>
            </a:r>
          </a:p>
          <a:p xmlns:a="http://schemas.openxmlformats.org/drawingml/2006/main">
            <a:r>
              <a:t>- Ollama: https://ollama.com/library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课程作用：section divider: AI foundations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讲师提示：先给结论，再用一个真实工作场景解释；最后请学员把本页概念对应到自己的任务。</a:t>
            </a:r>
          </a:p>
          <a:p xmlns:a="http://schemas.openxmlformats.org/drawingml/2006/main">
            <a:r>
              <a:t>课程作用：plain-language definition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Source deck: AI-workflow-beginner-complete-impact.pptx, course-authored material.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af0e40d324b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9fc0fa8f944375" /><Relationship Type="http://schemas.openxmlformats.org/officeDocument/2006/relationships/slideLayout" Target="/ppt/slideLayouts/slideLayout1.xml" Id="R174ba5981b8d45c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ba5981b8d45c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1c66e8f2426a" /><Relationship Type="http://schemas.openxmlformats.org/officeDocument/2006/relationships/image" Target="/ppt/media/image.png" Id="R9255f39232df4311" /><Relationship Type="http://schemas.openxmlformats.org/officeDocument/2006/relationships/notesSlide" Target="/ppt/notesSlides/notesSlide1.xml" Id="Rb1ae631683e54b3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044e3cdb4145" /><Relationship Type="http://schemas.openxmlformats.org/officeDocument/2006/relationships/notesSlide" Target="/ppt/notesSlides/notesSlide10.xml" Id="R0bc99f57128d4e7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682c762747e5" /><Relationship Type="http://schemas.openxmlformats.org/officeDocument/2006/relationships/notesSlide" Target="/ppt/notesSlides/notesSlide11.xml" Id="R7cd55bd2babb4cc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cb168fd447ad" /><Relationship Type="http://schemas.openxmlformats.org/officeDocument/2006/relationships/notesSlide" Target="/ppt/notesSlides/notesSlide12.xml" Id="R0e53c47c22aa481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f1992a4f43dd" /><Relationship Type="http://schemas.openxmlformats.org/officeDocument/2006/relationships/notesSlide" Target="/ppt/notesSlides/notesSlide13.xml" Id="Rf5eadcfa3f2f426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db9f12eff4014" /><Relationship Type="http://schemas.openxmlformats.org/officeDocument/2006/relationships/notesSlide" Target="/ppt/notesSlides/notesSlide14.xml" Id="R9d5d900fdca64ec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3f9bbd914bdd" /><Relationship Type="http://schemas.openxmlformats.org/officeDocument/2006/relationships/notesSlide" Target="/ppt/notesSlides/notesSlide15.xml" Id="R678c5e7a55fa418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6fbe6ddc44a6" /><Relationship Type="http://schemas.openxmlformats.org/officeDocument/2006/relationships/notesSlide" Target="/ppt/notesSlides/notesSlide16.xml" Id="R75f56e03cc8445f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5e6165984e41" /><Relationship Type="http://schemas.openxmlformats.org/officeDocument/2006/relationships/notesSlide" Target="/ppt/notesSlides/notesSlide17.xml" Id="R746b79de8aee4a5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c68a6a7d46d7" /><Relationship Type="http://schemas.openxmlformats.org/officeDocument/2006/relationships/notesSlide" Target="/ppt/notesSlides/notesSlide18.xml" Id="R8ac0b46b8e64494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370fd7e7483b" /><Relationship Type="http://schemas.openxmlformats.org/officeDocument/2006/relationships/notesSlide" Target="/ppt/notesSlides/notesSlide19.xml" Id="R9badb2b90a98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013c52b14151" /><Relationship Type="http://schemas.openxmlformats.org/officeDocument/2006/relationships/image" Target="/ppt/media/image2.png" Id="R2591853047404711" /><Relationship Type="http://schemas.openxmlformats.org/officeDocument/2006/relationships/notesSlide" Target="/ppt/notesSlides/notesSlide2.xml" Id="Rdcaea4945946430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59cd96bd420f" /><Relationship Type="http://schemas.openxmlformats.org/officeDocument/2006/relationships/notesSlide" Target="/ppt/notesSlides/notesSlide20.xml" Id="R9f7fb815cad8438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c2c5ff1f479e" /><Relationship Type="http://schemas.openxmlformats.org/officeDocument/2006/relationships/notesSlide" Target="/ppt/notesSlides/notesSlide21.xml" Id="Rb1652e540a1a4a6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0382dec84ac7" /><Relationship Type="http://schemas.openxmlformats.org/officeDocument/2006/relationships/notesSlide" Target="/ppt/notesSlides/notesSlide22.xml" Id="Rd740f3638f204e3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6d837fec4990" /><Relationship Type="http://schemas.openxmlformats.org/officeDocument/2006/relationships/notesSlide" Target="/ppt/notesSlides/notesSlide23.xml" Id="R4c4cedbdfaed431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87b52eab4907" /><Relationship Type="http://schemas.openxmlformats.org/officeDocument/2006/relationships/notesSlide" Target="/ppt/notesSlides/notesSlide24.xml" Id="R8ccdef4e41a6441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8d98b89541ad" /><Relationship Type="http://schemas.openxmlformats.org/officeDocument/2006/relationships/notesSlide" Target="/ppt/notesSlides/notesSlide25.xml" Id="Rbccc6eb065874d1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34c2a2164153" /><Relationship Type="http://schemas.openxmlformats.org/officeDocument/2006/relationships/notesSlide" Target="/ppt/notesSlides/notesSlide26.xml" Id="Rf35102dbff1b4de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f38a0ff04cc6" /><Relationship Type="http://schemas.openxmlformats.org/officeDocument/2006/relationships/notesSlide" Target="/ppt/notesSlides/notesSlide27.xml" Id="Rd043896c3c914c3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517830294601" /><Relationship Type="http://schemas.openxmlformats.org/officeDocument/2006/relationships/notesSlide" Target="/ppt/notesSlides/notesSlide28.xml" Id="R04588c91ee4f418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32e51ce34f53" /><Relationship Type="http://schemas.openxmlformats.org/officeDocument/2006/relationships/notesSlide" Target="/ppt/notesSlides/notesSlide29.xml" Id="R71ab737c65e4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af5cf05149ca" /><Relationship Type="http://schemas.openxmlformats.org/officeDocument/2006/relationships/notesSlide" Target="/ppt/notesSlides/notesSlide3.xml" Id="R9c359bb03ec54c0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29eaf74d4bef" /><Relationship Type="http://schemas.openxmlformats.org/officeDocument/2006/relationships/image" Target="/ppt/media/image4.png" Id="Ree31e4df7a4744bb" /><Relationship Type="http://schemas.openxmlformats.org/officeDocument/2006/relationships/notesSlide" Target="/ppt/notesSlides/notesSlide30.xml" Id="Rad07b8e5f0584295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a78a5e67b4627" /><Relationship Type="http://schemas.openxmlformats.org/officeDocument/2006/relationships/notesSlide" Target="/ppt/notesSlides/notesSlide31.xml" Id="R162d5930560945a9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05c5f6584530" /><Relationship Type="http://schemas.openxmlformats.org/officeDocument/2006/relationships/notesSlide" Target="/ppt/notesSlides/notesSlide32.xml" Id="Re369eb73c9274607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5034a51d4a72" /><Relationship Type="http://schemas.openxmlformats.org/officeDocument/2006/relationships/notesSlide" Target="/ppt/notesSlides/notesSlide33.xml" Id="R934cc0612ce7492d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b2e71c0e4dbb" /><Relationship Type="http://schemas.openxmlformats.org/officeDocument/2006/relationships/notesSlide" Target="/ppt/notesSlides/notesSlide34.xml" Id="Rc42c2c4306ee458a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a9d85fa24ba0" /><Relationship Type="http://schemas.openxmlformats.org/officeDocument/2006/relationships/notesSlide" Target="/ppt/notesSlides/notesSlide35.xml" Id="R79f06a6f63364df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6afc84384254" /><Relationship Type="http://schemas.openxmlformats.org/officeDocument/2006/relationships/notesSlide" Target="/ppt/notesSlides/notesSlide36.xml" Id="R5423366ba27b48f0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2d0611f34a49" /><Relationship Type="http://schemas.openxmlformats.org/officeDocument/2006/relationships/notesSlide" Target="/ppt/notesSlides/notesSlide37.xml" Id="R14c3248729ee4bb8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e4ed0db954c93" /><Relationship Type="http://schemas.openxmlformats.org/officeDocument/2006/relationships/notesSlide" Target="/ppt/notesSlides/notesSlide38.xml" Id="R07726cd50066466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6d627e434d53" /><Relationship Type="http://schemas.openxmlformats.org/officeDocument/2006/relationships/notesSlide" Target="/ppt/notesSlides/notesSlide39.xml" Id="Rc7dfcab93891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0dee1faf4125" /><Relationship Type="http://schemas.openxmlformats.org/officeDocument/2006/relationships/notesSlide" Target="/ppt/notesSlides/notesSlide4.xml" Id="R595b59fbdfd2413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7a2067db4d51" /><Relationship Type="http://schemas.openxmlformats.org/officeDocument/2006/relationships/notesSlide" Target="/ppt/notesSlides/notesSlide40.xml" Id="Rdfbd98a7f9ab4a7f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8df81a4f4ef7" /><Relationship Type="http://schemas.openxmlformats.org/officeDocument/2006/relationships/notesSlide" Target="/ppt/notesSlides/notesSlide41.xml" Id="R87efaa1805ff40e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2a2059094525" /><Relationship Type="http://schemas.openxmlformats.org/officeDocument/2006/relationships/notesSlide" Target="/ppt/notesSlides/notesSlide42.xml" Id="Rce5a4e8a85c74ae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92d61da04eb6" /><Relationship Type="http://schemas.openxmlformats.org/officeDocument/2006/relationships/notesSlide" Target="/ppt/notesSlides/notesSlide43.xml" Id="R9778f08968124663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704dd295f41d5" /><Relationship Type="http://schemas.openxmlformats.org/officeDocument/2006/relationships/image" Target="/ppt/media/image5.png" Id="Rbd71a18125694a99" /><Relationship Type="http://schemas.openxmlformats.org/officeDocument/2006/relationships/notesSlide" Target="/ppt/notesSlides/notesSlide44.xml" Id="R0d5857936c28425d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0a71302e4492" /><Relationship Type="http://schemas.openxmlformats.org/officeDocument/2006/relationships/notesSlide" Target="/ppt/notesSlides/notesSlide45.xml" Id="R561c4bfc01874eb0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47bce4f14843" /><Relationship Type="http://schemas.openxmlformats.org/officeDocument/2006/relationships/notesSlide" Target="/ppt/notesSlides/notesSlide46.xml" Id="Rfe8c218ea9ae4f0e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4bfb251c4724" /><Relationship Type="http://schemas.openxmlformats.org/officeDocument/2006/relationships/notesSlide" Target="/ppt/notesSlides/notesSlide47.xml" Id="R3d5ab95ac43442b3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973fabcc4654" /><Relationship Type="http://schemas.openxmlformats.org/officeDocument/2006/relationships/notesSlide" Target="/ppt/notesSlides/notesSlide48.xml" Id="R147b93e7402d41f1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b68af5ec4fad" /><Relationship Type="http://schemas.openxmlformats.org/officeDocument/2006/relationships/notesSlide" Target="/ppt/notesSlides/notesSlide49.xml" Id="Rf3336773ddfe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c9b6c07545d9" /><Relationship Type="http://schemas.openxmlformats.org/officeDocument/2006/relationships/notesSlide" Target="/ppt/notesSlides/notesSlide5.xml" Id="Rbc4cb54b939a4d8f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ab2e78524109" /><Relationship Type="http://schemas.openxmlformats.org/officeDocument/2006/relationships/notesSlide" Target="/ppt/notesSlides/notesSlide50.xml" Id="R2a087b320c9746b6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1439056c4d47" /><Relationship Type="http://schemas.openxmlformats.org/officeDocument/2006/relationships/notesSlide" Target="/ppt/notesSlides/notesSlide51.xml" Id="R0437d676d2d84ae4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b08d8e5349a8" /><Relationship Type="http://schemas.openxmlformats.org/officeDocument/2006/relationships/notesSlide" Target="/ppt/notesSlides/notesSlide52.xml" Id="R6306db53d5a64563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e92515563482a" /><Relationship Type="http://schemas.openxmlformats.org/officeDocument/2006/relationships/image" Target="/ppt/media/image2.png" Id="Rcd7d087a806b4b2f" /><Relationship Type="http://schemas.openxmlformats.org/officeDocument/2006/relationships/notesSlide" Target="/ppt/notesSlides/notesSlide53.xml" Id="R2cb175a99f094545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4f9b9e194845" /><Relationship Type="http://schemas.openxmlformats.org/officeDocument/2006/relationships/notesSlide" Target="/ppt/notesSlides/notesSlide54.xml" Id="R108017ed843a4114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04551e624452" /><Relationship Type="http://schemas.openxmlformats.org/officeDocument/2006/relationships/notesSlide" Target="/ppt/notesSlides/notesSlide55.xml" Id="Re6cffd8b41e94bbc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379ef0e14366" /><Relationship Type="http://schemas.openxmlformats.org/officeDocument/2006/relationships/notesSlide" Target="/ppt/notesSlides/notesSlide56.xml" Id="R4577f8135b1b4249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f48f291a442d" /><Relationship Type="http://schemas.openxmlformats.org/officeDocument/2006/relationships/notesSlide" Target="/ppt/notesSlides/notesSlide57.xml" Id="Ra717b6ae89c3485b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b4d5974e4334" /><Relationship Type="http://schemas.openxmlformats.org/officeDocument/2006/relationships/notesSlide" Target="/ppt/notesSlides/notesSlide58.xml" Id="R5d6841f9e5524514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9204d76c43ea" /><Relationship Type="http://schemas.openxmlformats.org/officeDocument/2006/relationships/notesSlide" Target="/ppt/notesSlides/notesSlide59.xml" Id="Rb3dbb96febc9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07523a49408b" /><Relationship Type="http://schemas.openxmlformats.org/officeDocument/2006/relationships/notesSlide" Target="/ppt/notesSlides/notesSlide6.xml" Id="Rb0b008b8e702468f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c6a705084d80" /><Relationship Type="http://schemas.openxmlformats.org/officeDocument/2006/relationships/notesSlide" Target="/ppt/notesSlides/notesSlide60.xml" Id="Rd152af56f1a049f0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7c648a4c4924" /><Relationship Type="http://schemas.openxmlformats.org/officeDocument/2006/relationships/notesSlide" Target="/ppt/notesSlides/notesSlide61.xml" Id="R545c4907ea1942f3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0c1f09414314" /><Relationship Type="http://schemas.openxmlformats.org/officeDocument/2006/relationships/notesSlide" Target="/ppt/notesSlides/notesSlide62.xml" Id="R53458923efad4d86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9868ee7a4afd" /><Relationship Type="http://schemas.openxmlformats.org/officeDocument/2006/relationships/notesSlide" Target="/ppt/notesSlides/notesSlide63.xml" Id="R7c01fca3c91141fe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6a53187d434a" /><Relationship Type="http://schemas.openxmlformats.org/officeDocument/2006/relationships/notesSlide" Target="/ppt/notesSlides/notesSlide64.xml" Id="R6be5e8a96a3b4f8d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04d2c30542c7" /><Relationship Type="http://schemas.openxmlformats.org/officeDocument/2006/relationships/notesSlide" Target="/ppt/notesSlides/notesSlide65.xml" Id="R634ea1f8a9b44fec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98c0f91f42cc" /><Relationship Type="http://schemas.openxmlformats.org/officeDocument/2006/relationships/notesSlide" Target="/ppt/notesSlides/notesSlide66.xml" Id="Rc4d1b2321de54fa5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6ec6f5d94725" /><Relationship Type="http://schemas.openxmlformats.org/officeDocument/2006/relationships/notesSlide" Target="/ppt/notesSlides/notesSlide67.xml" Id="R2fd5410a21384110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0dcd943144db0" /><Relationship Type="http://schemas.openxmlformats.org/officeDocument/2006/relationships/notesSlide" Target="/ppt/notesSlides/notesSlide68.xml" Id="R359800ecdfe24ed7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8e574a944058" /><Relationship Type="http://schemas.openxmlformats.org/officeDocument/2006/relationships/notesSlide" Target="/ppt/notesSlides/notesSlide69.xml" Id="R875aea2eb93e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ebddfcb84d7f" /><Relationship Type="http://schemas.openxmlformats.org/officeDocument/2006/relationships/notesSlide" Target="/ppt/notesSlides/notesSlide7.xml" Id="R16fb094be1be416b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f32efcb6740f1" /><Relationship Type="http://schemas.openxmlformats.org/officeDocument/2006/relationships/notesSlide" Target="/ppt/notesSlides/notesSlide70.xml" Id="R7f319a8f65f943ed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21ef3013490f" /><Relationship Type="http://schemas.openxmlformats.org/officeDocument/2006/relationships/image" Target="/ppt/media/image6.png" Id="Rdfe58d08eb17445c" /><Relationship Type="http://schemas.openxmlformats.org/officeDocument/2006/relationships/notesSlide" Target="/ppt/notesSlides/notesSlide71.xml" Id="R1bff928203c84b35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49d289e94fd6" /><Relationship Type="http://schemas.openxmlformats.org/officeDocument/2006/relationships/notesSlide" Target="/ppt/notesSlides/notesSlide72.xml" Id="R0059f54f56da46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136869a545df" /><Relationship Type="http://schemas.openxmlformats.org/officeDocument/2006/relationships/image" Target="/ppt/media/image3.png" Id="Reb31d24e87d84544" /><Relationship Type="http://schemas.openxmlformats.org/officeDocument/2006/relationships/notesSlide" Target="/ppt/notesSlides/notesSlide8.xml" Id="R3acea61a545e4d0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b10afd8f4f24" /><Relationship Type="http://schemas.openxmlformats.org/officeDocument/2006/relationships/notesSlide" Target="/ppt/notesSlides/notesSlide9.xml" Id="R8b95a8aee31d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55f39232df431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36B364-8751-416F-BD4F-32D8D17F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CCC54B-623B-42BC-9CC0-C7A57136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953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8ED861-2704-4F90-A857-3265FEF7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D166"/>
                </a:solidFill>
              </a:defRPr>
            </a:pPr>
            <a:r>
              <a:rPr sz="2100" b="1" i="0">
                <a:solidFill>
                  <a:srgbClr val="FFD166"/>
                </a:solidFill>
              </a:rPr>
              <a:t>普通人的第一张 AI 世界地图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D0EA5A-1F1F-47F7-9F1B-2F4907C3E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6667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5400" b="1" i="0">
                <a:solidFill>
                  <a:srgbClr val="F6FAFF"/>
                </a:solidFill>
              </a:defRPr>
            </a:pPr>
            <a:r>
              <a:rPr sz="5400" b="1" i="0">
                <a:solidFill>
                  <a:srgbClr val="F6FAFF"/>
                </a:solidFill>
              </a:rPr>
              <a:t>AI 不是聊天软件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3E80C4-37E9-42E3-96E3-B4B7F90D8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29000"/>
            <a:ext cx="628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025" b="0" i="0">
                <a:solidFill>
                  <a:srgbClr val="E8F6FF"/>
                </a:solidFill>
              </a:defRPr>
            </a:pPr>
            <a:r>
              <a:rPr sz="2025" b="0" i="0">
                <a:solidFill>
                  <a:srgbClr val="E8F6FF"/>
                </a:solidFill>
              </a:rPr>
              <a:t>从网络版、本地工作站到 Word→PPT：先把 AI 的底层地图建对，再完成第一个真实作品。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276BAD-FD04-4773-A5EB-376F9762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53000"/>
            <a:ext cx="53340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0E5FF">
              <a:alpha val="13333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9E7CDC-7F57-4154-A8E3-B20ED0E48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1054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00E5FF"/>
                </a:solidFill>
              </a:defRPr>
            </a:pPr>
            <a:r>
              <a:rPr sz="1875" b="1" i="0">
                <a:solidFill>
                  <a:srgbClr val="00E5FF"/>
                </a:solidFill>
              </a:rPr>
              <a:t>第 01 课 · AI 入门三部曲</a:t>
            </a:r>
          </a:p>
        </p:txBody>
      </p:sp>
    </p:spTree>
    <p:extLst>
      <p:ext uri="{BB962C8B-B14F-4D97-AF65-F5344CB8AC3E}">
        <p14:creationId xmlns:p14="http://schemas.microsoft.com/office/powerpoint/2010/main" val="14958947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7265C6-04EB-4B58-852A-E31C5B1B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5BA622-1282-4307-A75D-F60F3E65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1FF233-EEC0-4DC8-AF46-7D73ADBE6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5EB977-1465-4675-9295-73E1068DB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F7307-3DE8-4549-92D6-C602BDF25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3BCEC4-3363-4CB2-8666-9448A7EB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15CE85-950F-4ED2-B4E0-D1AB05D1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NOT ONE APP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F9608B-CEA7-4430-8D11-FC3C3DD70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7AE75F-0FAF-4E76-973D-3BBA283D5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不是一个软件，而是三层东西叠在一起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8B2D02-D808-4694-94B1-886AEE79D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31DBCE-4D84-42F4-BF0C-474624354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8A353A-8250-42CF-AD9B-D82044968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00E5FF"/>
                </a:solidFill>
              </a:defRPr>
            </a:pPr>
            <a:r>
              <a:rPr sz="1575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F79947-B518-4146-94B2-3D8D99B65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模型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D83B4D-D4AD-4345-A38F-35A30051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像发动机：负责理解、推理和生成，例如语言模型、图像模型。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890077-9EB6-4434-8E7D-81EC733C8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BC643A-3127-4E70-A745-090C37A3D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0C1838-62DB-4C63-ABE0-6F869A238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FF2BD6"/>
                </a:solidFill>
              </a:defRPr>
            </a:pPr>
            <a:r>
              <a:rPr sz="1575" b="1" i="0">
                <a:solidFill>
                  <a:srgbClr val="FF2BD6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A1E07B-81A8-42B6-BBC7-859C3DA1E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产品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779906-E814-431E-8579-338AEE9A0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像汽车：把模型、文件、搜索和工具包装成可用界面。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39C0A7-EFFA-4C38-A6CD-8A9857A4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1AFBDB-7C82-4434-B98E-FAD96F220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C0555CA-C8C2-4DE2-B1D1-EDF93A22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26FF9A"/>
                </a:solidFill>
              </a:defRPr>
            </a:pPr>
            <a:r>
              <a:rPr sz="1575" b="1" i="0">
                <a:solidFill>
                  <a:srgbClr val="26FF9A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F6E6E5F-BC98-426A-9E6A-B5BADDEB5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使用入口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E65637-F108-43C6-B4F2-9538502C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像方向盘：网页、手机 App、电脑客户端、API、本地工作站。</a:t>
            </a:r>
          </a:p>
        </p:txBody>
      </p:sp>
    </p:spTree>
    <p:extLst>
      <p:ext uri="{BB962C8B-B14F-4D97-AF65-F5344CB8AC3E}">
        <p14:creationId xmlns:p14="http://schemas.microsoft.com/office/powerpoint/2010/main" val="2343657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483E92-6192-4A1C-B2DD-E53AF72E4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80A846-B33E-4903-8864-1C5A8283B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E886D6-2087-4002-9F5B-88D7B5134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AFA4DD-0D78-4D8A-9282-46AAD36E5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AFECE6-247C-4487-B703-14B588C19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B17CCC-DF8A-4DBF-A48A-B464EB9FC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A4E56A-1BA8-401D-B2E4-02518702D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MODEL VS PRODUCT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CD05F6-483E-4887-B1CC-744DFA059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23513D-F12F-4B8E-9DB8-6E416EECD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同一个模型，可以出现在很多不同产品里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40FD6A-BE51-4D8E-B829-C92EE145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4EEE6B-A209-4B5F-ADB4-BEEB94A10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0A0E6-D2F8-4A07-B80D-C944307D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模型决定能力底座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667258-6D96-4BED-A818-6116352D8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理解力、推理力、写作、识图、代码、速度和成本，主要由模型决定。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117672-D0BD-4FFA-B985-C4FB810DC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26FF9A"/>
                </a:solidFill>
              </a:defRPr>
            </a:pPr>
            <a:r>
              <a:rPr sz="2100" b="1" i="0">
                <a:solidFill>
                  <a:srgbClr val="26FF9A"/>
                </a:solidFill>
              </a:rPr>
              <a:t>产品决定使用体验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38D2D6-ABDB-4805-A1EC-247D5921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是否能上传文件、联网、做 PPT、保存记忆、连接网盘和执行工具，由产品决定。</a:t>
            </a:r>
          </a:p>
        </p:txBody>
      </p:sp>
    </p:spTree>
    <p:extLst>
      <p:ext uri="{BB962C8B-B14F-4D97-AF65-F5344CB8AC3E}">
        <p14:creationId xmlns:p14="http://schemas.microsoft.com/office/powerpoint/2010/main" val="9565257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8E642A-F2F8-4C0D-9F1D-669C0D52D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1FD264-F8B1-41B0-A1A8-0EFBAEA75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370DEB-D589-4298-BC37-09FD03A95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F5226B-310F-46D2-AD1A-624BC4D7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16CA22-4AD9-4272-A552-91176E33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BB47CA-4CE5-4ACC-801B-4DE405500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C1B340-7381-495C-9655-7833A8CD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FREE PAID API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6695BB-4525-488A-B688-F75F4E7B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65C56F-CDDC-4539-B9E5-A0CCBF130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免费版、会员版和 API，是三种不同的付费方式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8904CC-81FE-4455-8DFC-827F90AC0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49352A-0C30-403C-8742-FF70D1459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F84D2A-C4CD-4BE8-A7AA-FC4C77393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免费版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00927E-7CCC-4CE9-B276-5C312A334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适合体验和轻量问答；模型、次数、文件或速度通常有限。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98ACD8-7ADB-4A05-BB84-E79A24FBB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F084E-D21D-4036-BD94-A0AE6B1C8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985881-09E6-48EA-AAD5-D77CDF717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个人会员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FDE454-2AD6-4415-890B-4E4BA206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按月订阅，适合日常办公；通常有更强模型和更高额度。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5D9C5F-4D37-448A-9329-9983754B2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F7CBBB-F4AB-4A32-8E9A-04153FCA2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7CB081-9FD3-4323-B57D-6820B78BC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API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E721F5-CA4A-4EE0-8766-915BB7E9E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按实际调用量计费，主要给程序、自动化流程和企业系统使用。</a:t>
            </a:r>
          </a:p>
        </p:txBody>
      </p:sp>
    </p:spTree>
    <p:extLst>
      <p:ext uri="{BB962C8B-B14F-4D97-AF65-F5344CB8AC3E}">
        <p14:creationId xmlns:p14="http://schemas.microsoft.com/office/powerpoint/2010/main" val="61987305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C746C2-F893-48B5-9BA4-637C00AE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995F33-5328-48B5-A4E4-93A031F3A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9E0775-39D5-4D46-BD96-1F0CAF95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5E4803-6B0D-495C-A348-5D41B04F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568910-0EE1-477B-AD59-EB6038DF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AB9BD4-C125-46C0-8E9D-594ADA6D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7F96E6-4210-4048-B874-D955C16F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GLOBAL PRODUCTS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E37263-650E-4A3A-9C18-DA7E4B735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4DA13B-C250-4C5E-82C5-DAB66C62B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国外主流产品：先认产品，再看当前模型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BD1FBE-E80E-41F9-AFD8-6B8F48933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87F7C5-3D1C-494B-9F0B-D5A1EAF72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FFD850-CA52-4446-99EF-51C6C124F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ChatGPT｜GPT-5.5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34D130-534D-4C1C-A537-B1AEC824A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通用问答、文件、多模态、深度研究与工具工作流。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684356-5340-4E9D-AD75-9CD43639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4611E6-9820-439B-8BCC-97A06AD8A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99EFEC-97A2-41B7-8552-9998257C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Claude｜Opus / Sonnet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702BBF-4E3B-4387-8E06-3872C8FB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当前版本：Opus 4.7、Sonnet 4.6。擅长长文、复杂分析、代码和协作。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12FB22-9AE0-4E2C-BF2B-296959783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F99CB9-3918-4F6E-8544-03505E63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A91871-C4B1-49B7-A2E1-8E975EE07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Gemini｜3.1 Pro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4625DC-6741-4A65-944C-EC24512E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超长资料、多模态、搜索与 Google 办公生态。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369525-826E-4071-A8E1-23EBAAF2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68CE19-DFF8-4F07-B55A-AFA5ED5A2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84CBD6-EDB2-40F3-BF34-DCA58D7FE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Microsoft Copilot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C0EF82-5E83-4543-9AEA-FAD62FD4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Word、Excel、PPT、Teams 与企业数据。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F84B86-7519-410C-A754-4376ADED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563147-4027-4E99-B624-5E31F443A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7199EF-F93F-47F8-951A-C7AD8411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Grok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F7C2927-55E8-4139-801F-F89D4060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实时信息、问答与 X 生态相关场景。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C2727F-D75A-4900-A1FD-A84C61743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F8CFCA2-18B3-410F-B038-2800C7067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D2148F9-5470-49C4-8653-AD6C565FE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开源模型生态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87607C-2C91-4C8D-966A-320DE3B57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可下载、可定制、可本地运行，但需要部署与维护。</a:t>
            </a:r>
          </a:p>
        </p:txBody>
      </p:sp>
    </p:spTree>
    <p:extLst>
      <p:ext uri="{BB962C8B-B14F-4D97-AF65-F5344CB8AC3E}">
        <p14:creationId xmlns:p14="http://schemas.microsoft.com/office/powerpoint/2010/main" val="56192677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C746C2-F893-48B5-9BA4-637C00AE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995F33-5328-48B5-A4E4-93A031F3A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9E0775-39D5-4D46-BD96-1F0CAF95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5E4803-6B0D-495C-A348-5D41B04F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568910-0EE1-477B-AD59-EB6038DF4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AB9BD4-C125-46C0-8E9D-594ADA6D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7F96E6-4210-4048-B874-D955C16F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GLOBAL PRODUCTS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E37263-650E-4A3A-9C18-DA7E4B735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4DA13B-C250-4C5E-82C5-DAB66C62B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国外产品怎么选：先看任务，不看榜单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BD1FBE-E80E-41F9-AFD8-6B8F48933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87F7C5-3D1C-494B-9F0B-D5A1EAF72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FFD850-CA52-4446-99EF-51C6C124F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综合型任务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34D130-534D-4C1C-A537-B1AEC824A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文件、图像、研究、工具调用，需要一站式体验。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684356-5340-4E9D-AD75-9CD43639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4611E6-9820-439B-8BCC-97A06AD8A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99EFEC-97A2-41B7-8552-9998257C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长文与表达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702BBF-4E3B-4387-8E06-3872C8FB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长文档、写作、分析，以及连续修改一份成果。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12FB22-9AE0-4E2C-BF2B-296959783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F99CB9-3918-4F6E-8544-03505E63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A91871-C4B1-49B7-A2E1-8E975EE07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Google 生态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4625DC-6741-4A65-944C-EC24512E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Gmail、Docs、Sheets、Slides 与超长资料处理。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369525-826E-4071-A8E1-23EBAAF2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68CE19-DFF8-4F07-B55A-AFA5ED5A2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84CBD6-EDB2-40F3-BF34-DCA58D7FE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Microsoft 365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1C0EF82-5E83-4543-9AEA-FAD62FD4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企业 Word、Excel、PPT、Teams 与权限体系。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F84B86-7519-410C-A754-4376ADED6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563147-4027-4E99-B624-5E31F443A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7199EF-F93F-47F8-951A-C7AD8411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实时热点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F7C2927-55E8-4139-801F-F89D4060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关注近期信息与 X 生态，但仍要核验来源。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C2727F-D75A-4900-A1FD-A84C61743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F8CFCA2-18B3-410F-B038-2800C7067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D2148F9-5470-49C4-8653-AD6C565FE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本地与定制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87607C-2C91-4C8D-966A-320DE3B57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数据不能离开设备，或需要固定模型和可控部署。</a:t>
            </a:r>
          </a:p>
        </p:txBody>
      </p:sp>
    </p:spTree>
    <p:extLst>
      <p:ext uri="{BB962C8B-B14F-4D97-AF65-F5344CB8AC3E}">
        <p14:creationId xmlns:p14="http://schemas.microsoft.com/office/powerpoint/2010/main" val="5619267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AF85A5D-798D-44C6-AA18-7A034CE5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23996B-53D5-4C66-A35A-3BEB52C80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5F64B6-3C0C-4C6E-9861-9D9A0B295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3A6396-BCBD-42D9-8557-FA70217D5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AB955E-F34C-4664-B365-F0133475E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396823-12C4-43B2-B453-8ED68D379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92BA94-A668-4FD6-ABE1-6ADCECCDC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CHINA PRODUCTS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A6916F-29B3-4719-95B0-1C73875B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7FC0B1-965D-444E-A8A9-7BA6AF304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国内主流产品：模型更新很快，场景比排名更重要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0BD0A2-1C0F-4DB3-9ABF-7F2986D1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3B4EB9-1B7D-4426-9161-23BE87E8B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6A31FA-3233-4786-A707-EA8514A4E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DeepSeek｜V4 Pro / Flash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528F73-ABF8-452C-AE72-CC5282D6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开放模型、长上下文、推理与高性价比 API。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07CA9A-BE6F-4210-9DC8-E15B2F991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26A94A-F03B-44B0-9925-4ED95083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F60DD7-14B6-4C73-A7B4-F203A69D1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通义千问｜Qwen 3.7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A0D4DA-E886-492E-A063-F6947B94C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中文、多模态、开放模型与阿里云企业生态。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B310F2-C728-4AB2-86ED-18091DE77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EF7467-6332-474A-A452-0BD8B771C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F3346C-4C5C-4CD8-BC50-853DBB47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Kimi｜K3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243348-0001-4E70-8389-FD91404C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原生多模态、长上下文、知识工作、PPT 与 Agent。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28032A-E8E7-436C-9348-C6C8943A4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6EEB4D-355E-4C64-82EC-DD348943D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C3A4DA-ECA4-4183-8DC2-DE8B4EFB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豆包｜Seed 2.0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92C5D1-39D1-4D06-B684-EB8E07AF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大众入口、内容创作、图片、语音和视频场景。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735F62-B6FB-4F68-AFCC-240EED5D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EF041C-DE2E-467D-858A-68713F635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9BAA31-FB77-40D4-BA9F-4012426B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智谱｜GLM-5.2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42BD974-61E9-4879-BA0B-422F63FA7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长任务、Coding、PPT、API 与企业智能体。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18BC8C8-D890-4DEF-B45C-B4C15D7A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8EEF15-7CF6-4C18-BFAE-A33B87324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11C1B6E-DA22-4E7E-87C1-230A3383E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文心 / 百度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66831ED-2FBC-4740-A75E-38FA1F16D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搜索、内容生成和百度企业服务生态。</a:t>
            </a:r>
          </a:p>
        </p:txBody>
      </p:sp>
    </p:spTree>
    <p:extLst>
      <p:ext uri="{BB962C8B-B14F-4D97-AF65-F5344CB8AC3E}">
        <p14:creationId xmlns:p14="http://schemas.microsoft.com/office/powerpoint/2010/main" val="174428000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AF85A5D-798D-44C6-AA18-7A034CE5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23996B-53D5-4C66-A35A-3BEB52C80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5F64B6-3C0C-4C6E-9861-9D9A0B295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3A6396-BCBD-42D9-8557-FA70217D5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AB955E-F34C-4664-B365-F0133475E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396823-12C4-43B2-B453-8ED68D379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92BA94-A668-4FD6-ABE1-6ADCECCDC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CHINA PRODUCTS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A6916F-29B3-4719-95B0-1C73875B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7FC0B1-965D-444E-A8A9-7BA6AF304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国内产品怎么选：按你要交付的结果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0BD0A2-1C0F-4DB3-9ABF-7F2986D1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3B4EB9-1B7D-4426-9161-23BE87E8B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6A31FA-3233-4786-A707-EA8514A4E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推理与开放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528F73-ABF8-452C-AE72-CC5282D6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需要推理、开放权重、本地选择或低成本 API。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07CA9A-BE6F-4210-9DC8-E15B2F991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26A94A-F03B-44B0-9925-4ED95083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F60DD7-14B6-4C73-A7B4-F203A69D1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企业与云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A0D4DA-E886-492E-A063-F6947B94C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阿里云、中文、多模态、企业接入与开放模型。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B310F2-C728-4AB2-86ED-18091DE77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EF7467-6332-474A-A452-0BD8B771C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F3346C-4C5C-4CD8-BC50-853DBB47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资料与 PPT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243348-0001-4E70-8389-FD91404CC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长资料、研究、表格、演示文稿与知识工作。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28032A-E8E7-436C-9348-C6C8943A4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6EEB4D-355E-4C64-82EC-DD348943D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C3A4DA-ECA4-4183-8DC2-DE8B4EFB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大众创作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92C5D1-39D1-4D06-B684-EB8E07AF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低门槛使用、内容生产、图片、语音与视频。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735F62-B6FB-4F68-AFCC-240EED5D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EF041C-DE2E-467D-858A-68713F635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9BAA31-FB77-40D4-BA9F-4012426B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长任务与 Agent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42BD974-61E9-4879-BA0B-422F63FA7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复杂工程、智能体、API 与持续执行任务。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18BC8C8-D890-4DEF-B45C-B4C15D7A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8EEF15-7CF6-4C18-BFAE-A33B87324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11C1B6E-DA22-4E7E-87C1-230A3383E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搜索与营销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66831ED-2FBC-4740-A75E-38FA1F16D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搜索生态、营销内容、知识与企业服务。</a:t>
            </a:r>
          </a:p>
        </p:txBody>
      </p:sp>
    </p:spTree>
    <p:extLst>
      <p:ext uri="{BB962C8B-B14F-4D97-AF65-F5344CB8AC3E}">
        <p14:creationId xmlns:p14="http://schemas.microsoft.com/office/powerpoint/2010/main" val="174428000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375390-3E39-4FB1-8C1E-3DBC5E221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30CEC1-217E-411B-B016-841CE31DD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4B8941-4155-40B8-B2BB-5CD41C664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549695-549D-422A-BA17-DB6E43616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5855E2-4162-4EEF-A1E8-08E370FDB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F34727-9CD9-4F6D-AE87-004474AF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B6C917-BB3D-4426-8D28-E234D8ABC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MODEL CHOICE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695825-B120-4461-8F31-3324E181E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5BCE2C-EA8A-4525-B3AD-613F2ACF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不要问“哪个 AI 最强”，先问“我要完成什么”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36DF51-770C-4766-B3BC-3CFBD06EA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5162BB-53CC-4D5B-B2FA-CA60383B1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写文档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D72E41-D083-4D00-AD8F-F2835584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比较长文理解、写作风格、文件容量和修改体验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1D2E1A-596C-4C88-A47D-678FF20A1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97B7DC-254E-46D4-9C2E-EF1EDD07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做 PPT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D63C59-3B4A-4D2D-82AF-EDC16ADCA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确认能否读取文件、生成结构、调用视觉并导出 PPTX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861568-C6C0-492B-A6A7-546FBD01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C15EC1-7F2A-48A0-AEA9-047FC4AE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分析表格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2C056B-2C1E-4209-ABBA-AB943CB1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确认是否支持 Excel、代码计算、图表和可追溯公式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EBF1ED-C0CB-4DEC-B5DB-B83BD9822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901F16-D805-464D-9ACC-AFC313F9E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生图视频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86F664-37A7-4937-ABE3-CDC0C5FD5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比较画质、中文理解、一致性、编辑能力、速度和版权规则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2370B0-6156-4711-A778-64B22CF97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6927EA-461E-4626-8266-46B3B64D7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联网研究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B060EB-24D4-4F2C-BFF0-ECAF6215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比较搜索覆盖、来源引用、日期识别和深度研究能力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98CED6-3671-4C32-AA5D-3FC3C924F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30A605-B790-4DDC-94C5-38F29873F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企业使用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0382F7-28E1-47CD-9F88-AD920FE28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重点看数据政策、权限、审计、连接器、稳定性与采购支持</a:t>
            </a:r>
          </a:p>
        </p:txBody>
      </p:sp>
    </p:spTree>
    <p:extLst>
      <p:ext uri="{BB962C8B-B14F-4D97-AF65-F5344CB8AC3E}">
        <p14:creationId xmlns:p14="http://schemas.microsoft.com/office/powerpoint/2010/main" val="75870895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3633535-182E-4502-8594-D0880BABD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07EB41-BDB9-41F8-9DD2-D977A9FDC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CCAC69-6FBC-4FC5-A230-67AC3079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73FCF8-0FE7-4B72-A8FD-A940D4EB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BD47EE-3C82-424C-9890-C3F77371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166C9F-EDD3-47C0-A524-ADD5D647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8C493A-391F-481D-A11C-E56B45E2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SUBSCRIPTION SNAPSHOT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BE1C0D-26B7-4B05-AE64-F3B65381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DB6E59-545A-4283-8CA1-F8DEAB56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个人订阅价格：只作为 2026-07-24 的参考快照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269E5D-5D1F-4350-BD41-FAE40EB1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C44C80-5643-41CA-9C27-1901B7747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ChatGPT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869113-40D3-4F58-9C9D-A54F1549B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Plus 20 美元/月；Pro 100 美元（5×）或 200 美元（20×）/月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267270-A167-4713-BB85-834CBDD5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61EC88-616B-4B9E-AEE1-E19DCE38C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Claude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6B0949-268D-48A6-92FA-31CE5B12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Pro 20 美元/月；Max 约 100 或 200 美元/月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55AC5B-9DD3-48A7-9F4A-E539B035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59BCBD-9830-4FAC-AE38-D56F9D8C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Google AI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5E2A40-F18F-4837-AE2F-DE59B85F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Plus 9.99 美元/月；Pro 19.99 美元/月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8ECFF9-16BD-40F2-9FBE-1F62E645F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717127-4BED-4770-8E6D-D00F800C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国内产品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84CF8D-980D-477A-A911-7451390A5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常见免费入口、会员、积分包或企业采购；地区和活动差异较大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DAB865-0363-4D1F-BD1E-DB75C993B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142FDF-EF09-4295-911E-73E8325BD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API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20BBED-641A-423D-8C7B-AAE0042E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会员不包含 API；API 通常按 Token、图片、音频或视频用量计费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B0B927-F86D-45CD-8625-3B5F74A8B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A476F9-0FB1-4933-BC14-F8D8DC2D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提醒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E11F14-69D1-4BC3-A0A7-9960C7CE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税费、地区、额度和权益以购买页为准；价格会变，选择方法更重要</a:t>
            </a:r>
          </a:p>
        </p:txBody>
      </p:sp>
    </p:spTree>
    <p:extLst>
      <p:ext uri="{BB962C8B-B14F-4D97-AF65-F5344CB8AC3E}">
        <p14:creationId xmlns:p14="http://schemas.microsoft.com/office/powerpoint/2010/main" val="8524559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3633535-182E-4502-8594-D0880BABD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07EB41-BDB9-41F8-9DD2-D977A9FDC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CCAC69-6FBC-4FC5-A230-67AC3079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73FCF8-0FE7-4B72-A8FD-A940D4EB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BD47EE-3C82-424C-9890-C3F77371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166C9F-EDD3-47C0-A524-ADD5D647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8C493A-391F-481D-A11C-E56B45E2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SUBSCRIPTION SNAPSHOT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BE1C0D-26B7-4B05-AE64-F3B65381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19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DB6E59-545A-4283-8CA1-F8DEAB56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该不该付费，只看一件事：能否稳定省下高价值时间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269E5D-5D1F-4350-BD41-FAE40EB1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C44C80-5643-41CA-9C27-1901B7747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偶尔问答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869113-40D3-4F58-9C9D-A54F1549B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先用免费版，确认自己是否真的会持续使用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267270-A167-4713-BB85-834CBDD5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61EC88-616B-4B9E-AEE1-E19DCE38C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每天办公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6B0949-268D-48A6-92FA-31CE5B12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个人会员通常比反复切免费工具更省时间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55AC5B-9DD3-48A7-9F4A-E539B035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59BCBD-9830-4FAC-AE38-D56F9D8C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高频深度工作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5E2A40-F18F-4837-AE2F-DE59B85F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需要更高额度、研究、长文件或多模态，再考虑高阶套餐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8ECFF9-16BD-40F2-9FBE-1F62E645F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717127-4BED-4770-8E6D-D00F800C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批量自动化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84CF8D-980D-477A-A911-7451390A5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需要程序或工作流批量调用时，再使用 API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DAB865-0363-4D1F-BD1E-DB75C993B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142FDF-EF09-4295-911E-73E8325BD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敏感与团队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20BBED-641A-423D-8C7B-AAE0042E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优先评估企业版、权限、审计或本地部署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B0B927-F86D-45CD-8625-3B5F74A8B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A476F9-0FB1-4933-BC14-F8D8DC2D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付费标准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E11F14-69D1-4BC3-A0A7-9960C7CE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每月节省的时间价值，应明显高于订阅和学习成本</a:t>
            </a:r>
          </a:p>
        </p:txBody>
      </p:sp>
    </p:spTree>
    <p:extLst>
      <p:ext uri="{BB962C8B-B14F-4D97-AF65-F5344CB8AC3E}">
        <p14:creationId xmlns:p14="http://schemas.microsoft.com/office/powerpoint/2010/main" val="852455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9185304740471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6FDEFC-615B-47D3-9E5F-F8B4EF24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4EADB2-A226-45E6-B51D-117B3542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6DD36C-D8FA-4DBD-B7BE-D5D5E812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5715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D5E2BA-419B-451F-9032-0200B2F34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257300"/>
            <a:ext cx="619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F6FAFF"/>
                </a:solidFill>
              </a:defRPr>
            </a:pPr>
            <a:r>
              <a:rPr sz="4350" b="1" i="0">
                <a:solidFill>
                  <a:srgbClr val="F6FAFF"/>
                </a:solidFill>
              </a:rPr>
              <a:t>先看结果：Word 不是“复制进 PPT”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119838-DD5D-430D-B47C-AC1BB9213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590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0" i="0">
                <a:solidFill>
                  <a:srgbClr val="DCEAFF"/>
                </a:solidFill>
              </a:defRPr>
            </a:pPr>
            <a:r>
              <a:rPr sz="1950" b="0" i="0">
                <a:solidFill>
                  <a:srgbClr val="DCEAFF"/>
                </a:solidFill>
              </a:rPr>
              <a:t>真正的转换，是先理解文档，再提炼主线、重组章节、拆分页面、补足视觉，最后生成一套可以讲述的演示稿。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3AFF86-0FD1-47C8-9003-59E18D27F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5143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D9E6F6"/>
                </a:solidFill>
              </a:defRPr>
            </a:pPr>
            <a:r>
              <a:rPr sz="1050" b="1" i="0">
                <a:solidFill>
                  <a:srgbClr val="D9E6F6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9472061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9EDA43-96EA-488B-9177-A7C781C7C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736545-9FE2-4E2C-A897-484A73B67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5A51F8-AB20-4C73-AADC-BC2722143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E4AB44-EDF4-41AE-89DF-4F0CBD3D3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411FC0-EC26-4B43-8A9B-8DD5D3CD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789317-C93D-4D77-B972-FDA8084E8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9645C8-BA3A-498D-B24C-0A9F0B97B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OLD SOFTWARE VS AI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1965C3-C542-4F7E-9DCD-54496081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E091CE-C5EE-46F2-B4CF-D418753D9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传统软件靠按钮，AI 靠语言和上下文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089086-D671-43F3-880B-442CCFA5B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F98188-9887-470C-952F-A2E12C20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E1685E-39B9-4BD2-B605-3042145E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8A00"/>
                </a:solidFill>
              </a:defRPr>
            </a:pPr>
            <a:r>
              <a:rPr sz="2100" b="1" i="0">
                <a:solidFill>
                  <a:srgbClr val="FF8A00"/>
                </a:solidFill>
              </a:rPr>
              <a:t>传统软件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835672-9C66-4137-A6F6-3ACE6D6F8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你点按钮，它执行固定功能。流程清楚，但灵活性低。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86A89A-22C2-4DB1-8FCD-12546601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AI 工具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215D68-5680-4BCA-99BB-E34A5E324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你描述目标，它根据上下文生成结果，还能帮你拆任务。</a:t>
            </a:r>
          </a:p>
        </p:txBody>
      </p:sp>
    </p:spTree>
    <p:extLst>
      <p:ext uri="{BB962C8B-B14F-4D97-AF65-F5344CB8AC3E}">
        <p14:creationId xmlns:p14="http://schemas.microsoft.com/office/powerpoint/2010/main" val="192465989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DC0AD7-15DE-4516-96FD-F71B45DC4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DD5499-DC5E-4EA4-B829-149416AD1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164631-0A46-45CF-8430-0A9FEC27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749037-D62F-41C1-9794-E83458960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9ED53F-74A0-4C0E-AA76-C559D917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E35274-0458-4EFC-B9F7-7CAC551CB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D40146-4F58-4D1F-8770-AA7A00450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SEARCH VS AI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F6D10A-A373-440B-B68C-D303CD255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B58F8B-614C-42DC-AA21-38DB157D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搜索引擎找网页，AI 帮你消化和生成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00F315-955F-4005-BBA0-9FDD85E7F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92483E-511B-4825-9D54-7CE5DDA0C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B28D89-5D0D-436E-BF44-BB93B68A2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8A00"/>
                </a:solidFill>
              </a:defRPr>
            </a:pPr>
            <a:r>
              <a:rPr sz="2100" b="1" i="0">
                <a:solidFill>
                  <a:srgbClr val="FF8A00"/>
                </a:solidFill>
              </a:rPr>
              <a:t>搜索引擎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02A71D-3E98-4082-9C8A-F18BAA7A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根据关键词返回网页和资料入口。你负责打开、判断、整理和写结论。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3B39E3-0D7A-45F2-934A-E3335174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AI 助手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5FEDBF-BAFF-4E91-B049-E2A78BD8E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理解你的目标，读取资料后总结、比较、解释、重写并形成交付物。</a:t>
            </a:r>
          </a:p>
        </p:txBody>
      </p:sp>
    </p:spTree>
    <p:extLst>
      <p:ext uri="{BB962C8B-B14F-4D97-AF65-F5344CB8AC3E}">
        <p14:creationId xmlns:p14="http://schemas.microsoft.com/office/powerpoint/2010/main" val="148141142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7D30D1C-FF19-4886-9C4D-A272B0933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FEDEF1-AD60-4F24-807B-B2B77220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EBB259-1DB9-4532-8C83-528BB9D50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D282D1-B6EC-4972-ABB8-F14FE8509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DD875D-2225-45FF-86FB-58000CBA4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FF52B3-0FAC-42C3-9D5B-C3A6BBCDE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8C61DF-BDA1-46CB-A277-D6632A68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GENERATIVE AI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146D4F-8B62-422A-A095-08181B38B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0DB0F5-8A7B-451B-8F89-00FFE1F25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生成式 AI 的核心，是把输入转成新内容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AE576B-5351-4228-9F44-16AB39768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323E2E-3C8F-46A8-BCF9-C81A3C9DA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2DEED0-B2F8-4C22-BCA7-2F51B6236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文字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4D1D75-E214-47FD-9B81-6A24D7374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方案、邮件、纪要、话术、脚本、总结。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888954-74BB-42FA-B725-B906A5DF6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2D4DBB-3346-4D2F-818F-3821089EF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FC2A46-D92A-4170-B321-529077791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图片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621ADD-2AC2-421A-8828-13AF0B939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海报、封面、插画、场景图、参考图。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B46FF0-8F8B-4748-B7ED-EBD6F5CE5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7377ED-2D46-45CE-A476-A8C99A4B7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13DBDE-F767-414C-9AA9-48322EEE8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视频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74431E-0D58-401A-B965-B320E5936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脚本、分镜、短片、字幕、口播。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AD2C2B-64F3-4722-AB97-5BDB5764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EB6BCC-66AA-4B46-9F08-D8E078C7D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0E787C-A91D-4F3D-AF94-4460986A5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数据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441A71-0983-4E8E-B176-DA74EDEFC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表格分析、图表、趋势、异常解释。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B86094-13E9-48D6-9321-25BE8B61A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763C5F4-D021-42CA-87C0-4B17A141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F14EED0-32B0-4807-9700-BA64B0520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代码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798140A-92DE-4A09-8FAB-B8B2973C5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脚本、网页、小工具、自动化流程。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FD15A3-C898-4B88-BC57-0BBCAD694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D63EA5E-8528-46D7-84B7-C66B5AFE0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39B15BD-C556-496C-9FDC-CFB0925A9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行动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6B1156F-FB26-4560-BA45-C44023E42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搜索、读取文件、调用工具、执行步骤。</a:t>
            </a:r>
          </a:p>
        </p:txBody>
      </p:sp>
    </p:spTree>
    <p:extLst>
      <p:ext uri="{BB962C8B-B14F-4D97-AF65-F5344CB8AC3E}">
        <p14:creationId xmlns:p14="http://schemas.microsoft.com/office/powerpoint/2010/main" val="126199942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D7C3A38-E52E-4AFB-BF19-47D75AB83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3D1EE5-0122-4EB3-BDA6-4B8839350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9AC29D-361C-494A-BE2A-6571C27A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1300FB-3295-437E-B24C-DC05C0847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346E6F-EB8E-43F2-98FC-021B8F9AF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944134-7F9F-4C9E-8432-6F7DF1513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898B03-D0FD-4F7D-A1A3-DFD986842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LLM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182943-6783-41D5-A29B-7D7DE93B4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5EA680-D655-43F2-8C71-AC51CEBEC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大语言模型不是数据库，而是概率生成器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A47D5B-D13D-4E5A-BD67-5F4378055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95D7F6-3AD7-4400-9C53-446373846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8EFF9D-DABC-41E0-BEAD-9C8405783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训练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B5E5F0-525D-4414-804A-9E0262F6E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从大量文本、代码和网页中学习语言模式。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0D79A0-87B6-4373-847F-E0F6BDAC8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793A95-1D2B-43A2-8EF9-E55D9CD5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84A8E5-CA96-43F3-A4D8-8F7858D0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输入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C8111B-F0A3-4512-8142-549A5B768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你给它问题、背景、文件、要求和格式。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EDE6D7-682A-442F-A24E-0FFB49B71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89487D-7CD9-4941-915B-B75D7BD84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CB9883-2B2A-4670-B1A3-FC0369727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预测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8C88C0-D758-46EA-92C5-A84979789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它根据上下文生成最可能有用的下一段内容。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9F8ABC-80F0-4BF3-9F16-54F8E409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95E7B1-A40F-471A-8579-A6740CE46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02F991-883F-4A25-BA87-D6A64553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输出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40D76C-89A2-48B2-8D39-3ACA05FC6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给你答案、结构、代码、表格或建议。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E603DFF-330D-4040-A91A-22ACA2675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DF0151-368D-41D3-B9AE-03F7D9E28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6871F32-364A-4D1A-BAA7-26B89FCB7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校验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A0B0A21-F77F-4083-9D05-67F9FF9CE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重要事实必须人来确认。</a:t>
            </a:r>
          </a:p>
        </p:txBody>
      </p:sp>
    </p:spTree>
    <p:extLst>
      <p:ext uri="{BB962C8B-B14F-4D97-AF65-F5344CB8AC3E}">
        <p14:creationId xmlns:p14="http://schemas.microsoft.com/office/powerpoint/2010/main" val="26864540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C4CFF7-46DB-4AF6-9507-1AB8D296F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298718-311C-4861-B7EF-5B72CACB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FE1FDE-4B30-40C4-AC16-F46E8430B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638709-1DD4-4375-9801-FA07B6454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6A06EB-92E2-430D-84DA-E8C8958D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E960FD-4C9D-459A-832C-9AA28926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64375A-1E30-45BC-8871-EF5C66007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CONTEXT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4A6AE9-1173-4A91-927F-D3B02707C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888370-861F-48E8-8A35-C0009AEA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上下文决定 AI 的水平上限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1B6DBB-8FBA-4962-89F1-D200866D7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8953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F6FAFF"/>
                </a:solidFill>
              </a:defRPr>
            </a:pPr>
            <a:r>
              <a:rPr sz="4050" b="1" i="0">
                <a:solidFill>
                  <a:srgbClr val="F6FAFF"/>
                </a:solidFill>
              </a:rPr>
              <a:t>你给的不是一句问题，而是一个工作现场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71147D-1696-4969-BA26-0D15BC50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180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C5901-512C-454E-BC2A-6EB7FB4A2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A9BAD0"/>
                </a:solidFill>
              </a:defRPr>
            </a:pPr>
            <a:r>
              <a:rPr sz="1875" b="0" i="0">
                <a:solidFill>
                  <a:srgbClr val="A9BAD0"/>
                </a:solidFill>
              </a:rPr>
              <a:t>客户是谁、目标是什么、资料有哪些、限制是什么、输出给谁看，这些都会改变答案质量。</a:t>
            </a:r>
          </a:p>
        </p:txBody>
      </p:sp>
    </p:spTree>
    <p:extLst>
      <p:ext uri="{BB962C8B-B14F-4D97-AF65-F5344CB8AC3E}">
        <p14:creationId xmlns:p14="http://schemas.microsoft.com/office/powerpoint/2010/main" val="117123359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7352E1-D438-4A78-99D5-11E536A64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A864D9-9A51-45A0-8B61-812CED80E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BDADAD-678F-49FA-ACAF-7D860B23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0DF1C9-C1E0-4D9F-9DF6-D869A8F58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0550E2-70EC-4115-8F5D-78CB55BA7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B738F1-CE65-4E93-BC6C-8E065EB56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FE67B8-713C-4FFB-B022-59BFE2AF1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4D6D"/>
                </a:solidFill>
              </a:defRPr>
            </a:pPr>
            <a:r>
              <a:rPr sz="1050" b="1" i="0">
                <a:solidFill>
                  <a:srgbClr val="FF4D6D"/>
                </a:solidFill>
              </a:rPr>
              <a:t>HALLUCINATION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9A0C4A-B970-4B3A-AA97-E6D892A1C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07B3CB-422E-4C35-A357-7F0B0EC1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会胡说，是因为它追求“像答案”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BFF287-86CA-4B00-8E38-9B621CE5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295EDF-D180-4820-9CA7-8A2BA0551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7753D8-F5B8-45B8-9521-856AEE1E5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信息不足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33B7E7-556C-47C1-A68F-3EA7B3CC1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背景太少，它只能用通用模式补空白。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EB2019-D72A-4C12-A957-5B4594E3D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082967-983C-4748-A071-023DF34B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9AF727-44E2-4CAE-A599-851B33F0C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来源不明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05CF2C-5E6B-4982-BF07-8F08D94F0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没有要求出处，容易把推测说成事实。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787632-DC35-4C34-B191-F430E30D5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CA9BDF-1946-4A1B-9D49-CA06D5624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E78A33-D2D0-4F69-870D-0F823ACB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过期信息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1C5530-5315-49BF-A886-A5455EFC4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价格、政策、规则变化快，必须核验。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72B274-84B0-48EA-B3DF-2DB0B94C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1495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FD166"/>
                </a:solidFill>
              </a:defRPr>
            </a:pPr>
            <a:r>
              <a:rPr sz="1875" b="1" i="0">
                <a:solidFill>
                  <a:srgbClr val="FFD166"/>
                </a:solidFill>
              </a:rPr>
              <a:t>原则：AI 负责快，人负责准；AI 负责初稿，人负责最终承诺。</a:t>
            </a:r>
          </a:p>
        </p:txBody>
      </p:sp>
    </p:spTree>
    <p:extLst>
      <p:ext uri="{BB962C8B-B14F-4D97-AF65-F5344CB8AC3E}">
        <p14:creationId xmlns:p14="http://schemas.microsoft.com/office/powerpoint/2010/main" val="182137713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22E85D9-BA08-47AC-9E3F-155959550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433E63-16A9-4CFB-A719-1207E025C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FC6D14-AB34-469D-9AAA-982CF18F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278BA3-11B2-4D1A-A236-00B7D5190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0742A3-FAD9-4BD6-A66E-A31825989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BA841F-22BC-481A-80D9-74F3FFE4D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699A76-1E3A-4DAA-995C-294E69525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MULTIMODAL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E2EC65-8F7C-47B1-888C-824F0AB75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9905CF-2B39-47F1-94C8-4077734D3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多模态 AI：文字、图片、语音、视频都能进工作流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625374-14EA-4C04-8CB9-481A2ABDD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F89C65-4B03-414F-891D-C4927338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文字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CF6039-4318-4C5F-BF9C-8AFA44C58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写作、总结、翻译、问答、方案、脚本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C3BE23-220B-4292-B051-5FD8950E8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DAEC79-35DA-4746-8E67-8942CD7E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图片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1B216E-1623-4726-A02C-78E5B34AB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识图、生图、海报、封面、视觉参考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8FD73B-89A6-44C8-86B5-D7AA590CF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BCEAC9-F3BE-4649-AFBC-25AF8F412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文件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89B93F-2944-4A3E-87ED-97DA72366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PDF、Word、PPT、表格、长文档问答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4A8DC7-1CBE-451F-8F05-AE25C6F90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2EAE1E-2CC1-4379-BA79-F48FE9A62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语音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50F1CA-35FD-4C43-82FD-BA82CA08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会议转写、配音、语音对话、电话复盘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B8A6DF-4B33-4D30-AEBF-87763DE8A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8E8F9D-5559-4216-8681-C42768915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视频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B2D6FC-4F9E-4B2A-945E-A53FE59E7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脚本、分镜、剪辑建议、短视频生成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B4EC50-9974-431D-BAE0-48C5200C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B5F0FC-2E57-4B4D-929B-B0EDC2AB5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工具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7E7785-A680-4C0F-898C-0E5B4553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联网搜索、代码执行、数据库、知识库、自动化</a:t>
            </a:r>
          </a:p>
        </p:txBody>
      </p:sp>
    </p:spTree>
    <p:extLst>
      <p:ext uri="{BB962C8B-B14F-4D97-AF65-F5344CB8AC3E}">
        <p14:creationId xmlns:p14="http://schemas.microsoft.com/office/powerpoint/2010/main" val="71195111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2C443D-6CE9-428F-A9EC-F34530EA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2B1053-E431-4805-A7A9-0F67AEB26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1D4897-F8D3-4973-B2B3-8A5D9D21D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488D2B-256F-4352-BB7B-B6B8056E4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F52588-A822-42B1-9493-DB3F5F30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4E8342-5EDD-465E-8DED-7B5D4DAAF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724890-E5B8-403F-9E92-076A622BA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WEB ACCESS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A8783D-9BF3-4BF6-B7ED-58DCA9E5E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E80B75-B42F-4416-B206-11AC4EC0E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能不能上网，取决于产品是否给它搜索工具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FBA9CA-B8C3-4F76-9679-0A20400D3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EC1A3D-B8F3-4EC0-99EA-7118E694C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6A6E2A-9DE7-45DF-866F-6484F96A3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没有联网工具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30191F-EB9E-480B-B413-A75EAC36C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只能依据已有知识和你提供的资料回答，最新信息可能不知道。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BB8B52-C74D-4590-9A0C-85204BDB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1757DC-690F-4D13-A404-A6DD27CD2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9E01D8-91CD-4B74-BAB6-B71BA24FD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可以联网搜索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E7FA3C-A4C3-4089-ABAA-AAD74C81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能查网页和近期信息，但仍要检查来源、日期和原文。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E3E0E4-1410-48E5-AED0-BAC34F359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5F1DCB-00BC-4525-BDD7-67A3D7FE9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B4487A-C0E0-44BF-A42E-ADAE8F1C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连接内部资料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07AC2A-EF97-4124-A3CC-8144A7F2C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企业知识库、网盘和业务系统需要授权后才能读取。</a:t>
            </a:r>
          </a:p>
        </p:txBody>
      </p:sp>
    </p:spTree>
    <p:extLst>
      <p:ext uri="{BB962C8B-B14F-4D97-AF65-F5344CB8AC3E}">
        <p14:creationId xmlns:p14="http://schemas.microsoft.com/office/powerpoint/2010/main" val="178329890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9C731A-BD77-460F-BDEB-6E1079F20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11321F-455D-48E2-A6E5-1071852D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5FA293-7D49-4AEB-92CB-5A6E7195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B60973-4EBD-481F-83FA-016A47487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4ADACF-D74B-4018-93A0-77A925A44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92A2E-EAE2-446D-8219-4A9AF8AAA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4614E7-663E-42B6-BE08-0FBA784D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MEMORY BASICS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22D520-271D-4EDB-A250-F367223AA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4492F8-826C-46AE-9778-16E4B47CC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会不会记住你，也取决于产品设置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80B683-B97B-4CB6-BA0B-7516080CF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93686B-A73B-44C3-A864-C6FCE754B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E21C44-E6B4-4D25-AB19-B9E96B565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当前对话上下文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19D29C-B081-4325-892C-844CBAD03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同一段对话里，它通常能参考前面的内容；对话越长，也越需要重新整理重点。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21537D-7AD0-40C5-A4AD-D35928E29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2BD6"/>
                </a:solidFill>
              </a:defRPr>
            </a:pPr>
            <a:r>
              <a:rPr sz="2100" b="1" i="0">
                <a:solidFill>
                  <a:srgbClr val="FF2BD6"/>
                </a:solidFill>
              </a:rPr>
              <a:t>长期记忆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4EFDD2-75F3-4B58-9FE9-76E5E6CE5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只有产品支持并开启记忆，或你建立了知识库和规则，它才可能跨任务复用偏好。</a:t>
            </a:r>
          </a:p>
        </p:txBody>
      </p:sp>
    </p:spTree>
    <p:extLst>
      <p:ext uri="{BB962C8B-B14F-4D97-AF65-F5344CB8AC3E}">
        <p14:creationId xmlns:p14="http://schemas.microsoft.com/office/powerpoint/2010/main" val="178231022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74501F-6DD5-4D28-9E4E-DBE19CA54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3EC664-4EA3-4534-A43A-7DCAA11A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615B45-37F3-44EE-BA75-B9F208E64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96ECBA-E7D7-4B81-AFFC-8C4108E5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E50738-663A-4B31-9129-1529C8E3D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C77E1B-F4E6-4B7E-AA91-FD023E09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E81B8F-F183-4A06-84D3-25881FB59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LEARNING MAP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19E0F-7329-4731-9736-3B5E7699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29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397049-D75E-4A9E-B1D0-6B664BBF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到这里，你应该能回答五个问题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740CC3-CF82-481F-8E6D-559C6F98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9BE504-C98C-413C-A142-C738516F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BEB6C1-B49E-4C09-ADF3-7E4AE8E8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模型是什么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C9A6FA-1CCD-447D-935A-096B0172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能力底座，不等于具体产品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BDDE1D-6136-4474-85EC-5D977E2D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1F968A-C216-4EA5-8C1D-D6780EE17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F1975-42C7-478C-A1BA-3EBDFDED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产品是什么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31E01-B2A2-421E-A392-F79E846F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文件、搜索、记忆和工具的使用体验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282135-CECE-4021-99D5-75718612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8F2E60-F246-4F79-9660-5F3BA3E35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712D06-400E-4C91-A939-32524F47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入口是什么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6D65A6-01DC-47E4-B7A4-C55AF09A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网页、App、客户端、API、本地模型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FE71A9-9F90-48D3-A564-83B57FB8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3D7F8-3B04-4B8D-B494-21F4FAB5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7A4039-3389-4565-9EC1-86FAB59D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为什么会出错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083455-3799-4BD2-BA60-14179A23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概率生成、上下文不足和信息过期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D2B7EA-FC95-4435-9325-BC44FB0A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7A69B2-FC46-4A99-BE2D-7CCEF7F8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9824A4-1757-4E6B-89BD-E50DD6A7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谁负责结果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CF2263-A847-4EF1-A54C-C7906A125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AI 负责快，人负责准和最终承诺</a:t>
            </a:r>
          </a:p>
        </p:txBody>
      </p:sp>
    </p:spTree>
    <p:extLst>
      <p:ext uri="{BB962C8B-B14F-4D97-AF65-F5344CB8AC3E}">
        <p14:creationId xmlns:p14="http://schemas.microsoft.com/office/powerpoint/2010/main" val="12465341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5E07CA-2B06-4ED9-89EC-B113FCF2E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27527A-C938-499C-AAE3-6D3D29E8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D3EFB4-1482-49EC-8BE0-0E955E33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59F2EA-D9FB-4E17-83D1-32854D2A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FCBEC1-C0B8-49A6-A2FB-F14AB144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0453A1-E7BD-4B32-86F1-C56C84B4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8660D9-FBF9-4B84-98FD-8D4E35E5C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UPLOAD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9139C8-31BC-418C-87F8-D753C3F2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F67234-D820-4406-A5BB-42635BA10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最常见的问题：要把 Word 全部复制进去吗？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C1AEEC-5009-4971-9DA4-E83C4B8B8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7065F1-B871-40FF-A790-4CF0541C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760498-0D07-48B1-AD0C-CCB51230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26FF9A"/>
                </a:solidFill>
              </a:defRPr>
            </a:pPr>
            <a:r>
              <a:rPr sz="2100" b="1" i="0">
                <a:solidFill>
                  <a:srgbClr val="26FF9A"/>
                </a:solidFill>
              </a:rPr>
              <a:t>答案：不需要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B8493A-2E2E-46B6-A296-11695CC5A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直接上传 Word，再说明听众、目标、页数、场景、风格和必须保留的事实。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B936C0-1DEA-474B-A668-13D94EB4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4D6D"/>
                </a:solidFill>
              </a:defRPr>
            </a:pPr>
            <a:r>
              <a:rPr sz="2100" b="1" i="0">
                <a:solidFill>
                  <a:srgbClr val="FF4D6D"/>
                </a:solidFill>
              </a:rPr>
              <a:t>复制不是“更完整”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A4BDF9-89E9-43CE-8309-87EABD281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长文会丢标题层级、表格和图片关系，还可能超过输入限制。</a:t>
            </a:r>
          </a:p>
        </p:txBody>
      </p:sp>
    </p:spTree>
    <p:extLst>
      <p:ext uri="{BB962C8B-B14F-4D97-AF65-F5344CB8AC3E}">
        <p14:creationId xmlns:p14="http://schemas.microsoft.com/office/powerpoint/2010/main" val="528560405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31e4df7a4744b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7ED04B-C56B-4283-A70C-085EDE72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217074-6010-4875-9D09-785C37443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425B91-DDF7-4400-8C43-D807F9517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66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8A00"/>
                </a:solidFill>
              </a:defRPr>
            </a:pPr>
            <a:r>
              <a:rPr sz="1350" b="1" i="0">
                <a:solidFill>
                  <a:srgbClr val="FF8A00"/>
                </a:solidFill>
              </a:rPr>
              <a:t>第二部分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774F83-254F-4EE3-81AA-CF25814E9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68580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500" b="1" i="0">
                <a:solidFill>
                  <a:srgbClr val="F6FAFF"/>
                </a:solidFill>
              </a:defRPr>
            </a:pPr>
            <a:r>
              <a:rPr sz="4500" b="1" i="0">
                <a:solidFill>
                  <a:srgbClr val="F6FAFF"/>
                </a:solidFill>
              </a:rPr>
              <a:t>网络版、本地工作站与 API 怎么选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071C37-4DF5-4288-9ED3-425966DA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619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DCEAFF"/>
                </a:solidFill>
              </a:defRPr>
            </a:pPr>
            <a:r>
              <a:rPr sz="1875" b="0" i="0">
                <a:solidFill>
                  <a:srgbClr val="DCEAFF"/>
                </a:solidFill>
              </a:rPr>
              <a:t>别先买设备。先看资料能否上云、是否要离线、需要什么能力、调用频率和维护成本。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845852-192D-4CF2-AF32-D142C9150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2857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1A5C4C-CCF6-4EC5-BDD5-E95D180D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67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D7EA"/>
                </a:solidFill>
              </a:defRPr>
            </a:pPr>
            <a:r>
              <a:rPr sz="1050" b="1" i="0">
                <a:solidFill>
                  <a:srgbClr val="C8D7EA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9470285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BAF597-F150-4C9F-8516-8ED54A8CA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F1AED3-2770-403C-B8EA-4008A150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3B5236-733F-4936-8E35-3C90BC940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A4E99E-5F43-458A-AE88-49B016215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037DAD-4F34-41CE-80E0-D794520DA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6AA183-EB9D-42D6-9601-505180B79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7E767B-83C6-49E0-9DCC-12A9AF0C4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ONLINE AI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660BE4-95B5-4178-B112-855960CB8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5F5796-ACF2-4F4A-AEE1-2DF2746B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网络版 AI：你通过互联网使用云端算力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BA6B20-866F-445A-9FC1-96CEFC01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8953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F6FAFF"/>
                </a:solidFill>
              </a:defRPr>
            </a:pPr>
            <a:r>
              <a:rPr sz="4050" b="1" i="0">
                <a:solidFill>
                  <a:srgbClr val="F6FAFF"/>
                </a:solidFill>
              </a:rPr>
              <a:t>你的设备负责输入和显示，真正计算通常发生在云端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5646DD-5981-4FC1-A758-3C9E82345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180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A35827-55E0-4A85-9012-418C1F86B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A9BAD0"/>
                </a:solidFill>
              </a:defRPr>
            </a:pPr>
            <a:r>
              <a:rPr sz="1875" b="0" i="0">
                <a:solidFill>
                  <a:srgbClr val="A9BAD0"/>
                </a:solidFill>
              </a:rPr>
              <a:t>打开网页或 App，输入问题、上传文件，服务商的服务器完成模型推理，再把结果传回来。</a:t>
            </a:r>
          </a:p>
        </p:txBody>
      </p:sp>
    </p:spTree>
    <p:extLst>
      <p:ext uri="{BB962C8B-B14F-4D97-AF65-F5344CB8AC3E}">
        <p14:creationId xmlns:p14="http://schemas.microsoft.com/office/powerpoint/2010/main" val="1449981043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CA2CD0-858B-4E50-864A-BB4728DE8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54C8EC-DF4A-4371-942A-F2C10F37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A447F9-B71B-434A-AF2E-9A0513A38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E3E104-34B7-46CA-BF12-D62D3341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C7BFA0-6DE9-444C-A51E-5F3B70E89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DEB6B3-CE0D-4EC3-AF1C-0AB87D37C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82B809-9243-40DF-8A4D-625BBC6E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LOCAL WORKSTATION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48B3AD-818B-498C-B455-D456F90A6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1B70F1-A8D0-454C-86CD-8CEFAC2D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本地 AI 工作站：模型和资料在自己的设备上运行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0F5BD1-A345-4F43-B974-37AE2D72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045F81-7550-4828-83FD-5E9D908D5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B701EF-FF86-4FD1-98CE-C9D010C48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普通电脑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527835-7DC5-4AFC-84DC-6E591ABFA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主要负责浏览网页、打开客户端和上传资料；不需要自己承担大型模型计算。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408BCE-5CD1-494F-95FD-12E209C9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8A00"/>
                </a:solidFill>
              </a:defRPr>
            </a:pPr>
            <a:r>
              <a:rPr sz="2100" b="1" i="0">
                <a:solidFill>
                  <a:srgbClr val="FF8A00"/>
                </a:solidFill>
              </a:rPr>
              <a:t>AI 工作站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8FF04B-2088-484F-87E2-D642FCCEA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配有较强 GPU、内存和存储，可在本机运行模型、知识库和自动化工具。</a:t>
            </a:r>
          </a:p>
        </p:txBody>
      </p:sp>
    </p:spTree>
    <p:extLst>
      <p:ext uri="{BB962C8B-B14F-4D97-AF65-F5344CB8AC3E}">
        <p14:creationId xmlns:p14="http://schemas.microsoft.com/office/powerpoint/2010/main" val="349033613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6F05FB-8308-4C8F-BCEF-BD30A4C4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776046-84BC-4C24-8D52-39644867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E6E9DC-D523-464F-B11C-D5B7722FB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932158-8EEB-40C0-A0F3-0641019EB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69FCF6-CD1E-4EE3-BD9C-48513909A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779DF9-AB2D-46F3-8889-2B3A78C9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C1B5B4-23AF-4930-B0BA-8EAE81C55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FOUR ENTRANCES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582A7C-4E6E-4D29-A38F-676804C9B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356163-C0CA-413D-9BA1-6D1DE8BB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看起来都叫 AI，实际有四种常见入口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183784-8710-4915-8210-2E43EFB68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106D6E-4114-4E2D-A671-8FD9C426F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D5321E-F4B7-4F85-B7AA-FF9033F1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网页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4F358D-9A3F-489F-8911-0DCCBB89A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打开浏览器直接使用。上手最快，适合绝大多数个人用户。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CF79F4-E695-441C-8F8D-4B8047211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80D5C1-31B1-4751-8371-CCBC0095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26FF9A"/>
                </a:solidFill>
              </a:defRPr>
            </a:pPr>
            <a:r>
              <a:rPr sz="1800" b="1" i="0">
                <a:solidFill>
                  <a:srgbClr val="26FF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DFC35A-C1FB-4A85-A9F9-B0D4D33E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客户端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79A3C4-BB0F-4855-B5D1-5EF6EFA5A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安装在电脑或手机上，可能更方便调用文件、语音和系统能力。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BFEDF7-4D24-465A-B713-DF8EDEB06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435289-8904-4A16-A00E-AF35FFAD3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D0DE76-22A1-4E45-8F9C-5917450A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API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EEE3B92-1F64-42E8-91CD-5017010E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给程序调用的接口。适合批量任务、自动化和企业系统。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674C8E-7C93-4D4A-858E-A0E86728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3E51B3-516E-43C5-AD5B-F5B3A8CF3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8A00"/>
                </a:solidFill>
              </a:defRPr>
            </a:pPr>
            <a:r>
              <a:rPr sz="1800" b="1" i="0">
                <a:solidFill>
                  <a:srgbClr val="FF8A0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B3E210-9554-49EE-848E-0E8F87B5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本地模型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0BADC5-4F13-435F-837F-99E22B803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模型下载到自己的设备运行，需要硬件、安装和维护。</a:t>
            </a:r>
          </a:p>
        </p:txBody>
      </p:sp>
    </p:spTree>
    <p:extLst>
      <p:ext uri="{BB962C8B-B14F-4D97-AF65-F5344CB8AC3E}">
        <p14:creationId xmlns:p14="http://schemas.microsoft.com/office/powerpoint/2010/main" val="657587914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B1B6B2-52FE-4D7C-AFE2-E1AA03B3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6D07F8-866C-48B9-8451-140D61C4C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5B29D9-66EA-4895-BAB3-9A0C7399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86B787-AD0B-4997-A80F-DFB29EB1F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E20441-8BF0-4129-A6E5-CDBBF4C37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74B91A-3CA6-45D9-B219-459233F86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4098FC-32AC-46DC-BABA-4E6005D6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CLOUD VS LOCAL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6C41F7-9D79-48B4-8F36-21A339B3C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FA58AD-29E0-4FC1-AEEE-447CD7301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网络版省心，本地版更可控，但没有绝对赢家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7F3851-74A1-47E0-8492-D9D46CF2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71CAEB-E541-4D14-888A-1B700876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4D678A-76EC-44D5-B4A0-1D2E2ADE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网络版更适合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EEC0D0-E21C-40EF-BDD6-C69C489E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想马上使用最新能力、不想配置硬件、经常需要联网搜索和多种生成工具。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F82297-104A-44D9-ADFB-2211E7E49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8A00"/>
                </a:solidFill>
              </a:defRPr>
            </a:pPr>
            <a:r>
              <a:rPr sz="2100" b="1" i="0">
                <a:solidFill>
                  <a:srgbClr val="FF8A00"/>
                </a:solidFill>
              </a:rPr>
              <a:t>本地版更适合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BF1195-E37C-4BB5-960D-17E14227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资料不能离开本地、网络不稳定、需要固定模型长期运行，并且有人维护。</a:t>
            </a:r>
          </a:p>
        </p:txBody>
      </p:sp>
    </p:spTree>
    <p:extLst>
      <p:ext uri="{BB962C8B-B14F-4D97-AF65-F5344CB8AC3E}">
        <p14:creationId xmlns:p14="http://schemas.microsoft.com/office/powerpoint/2010/main" val="1805556655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9BF39B-1733-4EFC-A594-8B0351BB4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017C04-0D42-4EB1-AF73-82701041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54CF68-3FE9-4914-89DB-5B29F24F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5381E1-2D4C-489D-97D9-A942B964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68ECD9-DB0B-4768-9176-E0D200609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063ABB-7584-4B85-A21D-F86973F8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5516A4-B289-49F7-8D66-F33A366C8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DECISION TABLE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7C5B8F-3878-4DB7-846C-6E69E868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A6C51A-6195-470A-867D-FAFC29A63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六个问题，决定你该用网络版还是本地版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8E17A8-3626-4E81-915B-FF62DA32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B14F28-D5D5-44CC-A537-02F9ADBDE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数据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4C4A5A-8F31-45C2-808D-A11D0AF8A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资料能否上传到第三方云端？不能时优先评估本地或企业版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91281C-6883-40AA-93BA-A1CF555BC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5BD675-1264-4C31-B6C6-9239B4F0D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网络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BCB3D3-176B-47A1-82AA-9E26519D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是否需要离线运行？网络版通常离不开稳定网络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6DC03-7E83-4EE5-A1F5-FCB959A7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D5902F-FD13-4467-9AEE-14C77805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能力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DF6A3F-65FA-4342-96AD-B4EF9308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是否追求最新、最强、多模态能力？网络版通常更新更快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7C7786-1CD2-4617-80E1-2CCC74B3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7154F0-5561-4903-B103-B98FCEEA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硬件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21D7EA-9504-4884-ACC1-E79FB42FC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是否有足够 GPU、内存、存储和散热？本地模型需要设备投入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2A4ED9-7808-4DE2-9A95-7B3EA5D8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19C2BEE-269E-416B-8FD0-F59A5863A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维护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7C036E-1DBC-43B0-B487-AD080EB8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谁负责安装、升级、权限、安全和故障处理？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902766-A933-4587-9C8F-5D0CB8BA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D76D3C-CDC2-4595-95DF-AE91B83BC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成本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6162C75-6F5D-4FB8-A075-F2D5BDF52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低频个人使用看订阅费；长期固定任务再比较本地总成本</a:t>
            </a:r>
          </a:p>
        </p:txBody>
      </p:sp>
    </p:spTree>
    <p:extLst>
      <p:ext uri="{BB962C8B-B14F-4D97-AF65-F5344CB8AC3E}">
        <p14:creationId xmlns:p14="http://schemas.microsoft.com/office/powerpoint/2010/main" val="134457993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504DC5-906E-47F1-9961-1CE42FF65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4049F0-8E31-4D54-9F09-F88464FB1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6B9A27-7C28-4AA3-8BB6-DB40CB984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3AF67-FA40-4A62-A590-DF73C69BF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B70D2F-4535-4AA8-B895-BC4C0CF1B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57C3DA-D664-4F78-BA38-26A285F6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5FA6B1-A166-4CC2-A13D-0D64F488F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BEGINNER CHOICE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DFE824-DD2C-4787-A63E-510FD0FD8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308A4A-7DD6-4030-BD6F-A7922C8EF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普通办公用户的默认答案：先用可信的网络版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630B4E-885D-40DF-8C66-ED08BB87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8953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F6FAFF"/>
                </a:solidFill>
              </a:defRPr>
            </a:pPr>
            <a:r>
              <a:rPr sz="4050" b="1" i="0">
                <a:solidFill>
                  <a:srgbClr val="F6FAFF"/>
                </a:solidFill>
              </a:rPr>
              <a:t>先学会使用，再决定要不要搭工作站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785C91-8D5A-47A7-B86E-88FD30C78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180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411E55-345C-48BA-8C1A-01CD7FD6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A9BAD0"/>
                </a:solidFill>
              </a:defRPr>
            </a:pPr>
            <a:r>
              <a:rPr sz="1875" b="0" i="0">
                <a:solidFill>
                  <a:srgbClr val="A9BAD0"/>
                </a:solidFill>
              </a:rPr>
              <a:t>对多数人而言，浏览器或客户端已经足够完成文档、PPT、表格、图片和会议任务。本地部署不是入门必修课。</a:t>
            </a:r>
          </a:p>
        </p:txBody>
      </p:sp>
    </p:spTree>
    <p:extLst>
      <p:ext uri="{BB962C8B-B14F-4D97-AF65-F5344CB8AC3E}">
        <p14:creationId xmlns:p14="http://schemas.microsoft.com/office/powerpoint/2010/main" val="1290127710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CEB11B-7E39-443B-BBB9-0B08B87F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3EEA29-C6CC-47E1-8C2F-1F42FCD9B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87FB0F-46BC-416C-A425-DA6CD0F7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6C7BE1-92CE-4E09-B759-16F8E0DA1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D7DA63-464C-4EAB-ABE9-1EC16033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E6C372-F180-43CD-94FF-6A929019C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DE6740-6C8D-40B6-9FFB-C573FA0C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WORKSTATION HARDWARE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AAF13B-B8B2-4B08-8428-342217E6E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F7D9C9-56A1-467C-8890-52167CBE4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一台 AI 工作站，核心不是显示器，而是这四样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1F7263-88A8-4A15-AB0A-7F68B71DE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B3E9A7-EA92-4185-83E9-C9F3ED397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F42B50-9B20-41BF-B393-872E6077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GPU / 显存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5EC681-266A-4B7D-BBE6-D1095257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决定模型能不能装下、运行多快，是本地 AI 最关键的硬件。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FC26B2-D57F-4761-A666-B8246041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8AE5AD-1972-43C5-8C5E-846A97EC7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E37693-4E3B-4481-B6AB-6E19F6BDA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系统内存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7FDEC0-1EFA-46F5-A761-6F67C16D2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承接模型、文件、知识库和其他程序，容量不足会拖慢任务。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043DD4-D464-4B64-B243-4654B1BF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0610BA-F3BC-4563-86B9-2FC300156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598D1F-6CD8-48F8-978D-49187BD8D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高速存储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371BA3-873A-4AE4-8DAC-FD03FC75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模型文件可能很大，文档库、图片和缓存也会持续占空间。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F125FA-AD12-4BC3-99F3-48779494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C898A8-3D30-45FF-9DAC-8960078A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400CF6-67D9-4F09-92CA-AF18CAB5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电源与散热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AE2384-0BF2-46AF-A1C7-DE393CD3B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高性能计算会持续发热和耗电，需要稳定电源与散热设计。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B65087-7C05-4FDB-B535-EB8E18DC6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F81406-3E7F-4537-AE1D-C81F20647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B0BBC2-53A0-4464-B9BC-0F9B28365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软件环境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BD404D-82B1-4832-B899-047230FD5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模型运行器、驱动、知识库、工具和权限都要配置。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7D8737-42B3-40F0-93D3-9A9BDAEF7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E8FCEE-A862-476D-8059-778DF1742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2D773D-E35E-4285-9C53-F8C3DB8B8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维护人员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74F8CE-ABD0-44EE-A3E8-0B32AC774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升级、备份、安全和故障排查同样属于工作站成本。</a:t>
            </a:r>
          </a:p>
        </p:txBody>
      </p:sp>
    </p:spTree>
    <p:extLst>
      <p:ext uri="{BB962C8B-B14F-4D97-AF65-F5344CB8AC3E}">
        <p14:creationId xmlns:p14="http://schemas.microsoft.com/office/powerpoint/2010/main" val="1994913123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B48A31-A176-4954-91D0-DCE2132E4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ADDE3D-E0C5-4B18-9D88-A308C7B5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0BEC50-0010-47D4-B254-5569AC8CE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D2A778-123F-4F0C-BA71-D73EB74D9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2BE549-0E14-465C-AD64-69B6450E1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D9658D-4F4F-4285-A8C2-B1BEF915A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5567B2-BAA0-41E1-87DE-AB5A9B367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PRIVATE DEPLOYMENT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C86FEF-3CEE-47FE-8439-41D2DD11D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CA6FE0-C273-4844-A926-8C8344CDC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本地工作站、私有部署、企业版不是一回事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0694B6-B20C-48C5-9ACC-BF171F596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E3E00D-4CD6-4E4E-8DA3-FB5C41120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171C34-A10B-456F-87B4-E2F347AD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本地工作站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96F587-346B-4E50-A110-9A0174BC1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一台或几台自己的设备运行模型，适合个人或小团队试验。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434D39-AD3C-42F9-9FE3-09FBE06EE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A03361-C795-4AC9-A98B-908EBAF2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C43B12-D73E-4276-AFEF-487D860A9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私有部署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7C1714-5670-46D4-B05E-C03A81449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部署在企业内网或专属云，强调数据、权限、审计与系统集成。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E3CC84-0AEA-4CAC-820C-8917D6115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4A9EFC-332B-4D86-9702-70684372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251A3B-CE2E-41E3-BE1D-159EA01E0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企业云服务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5C7C10-2500-4FC6-B707-E90A1F15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仍然运行在云端，但提供团队管理、数据保护和组织控制。</a:t>
            </a:r>
          </a:p>
        </p:txBody>
      </p:sp>
    </p:spTree>
    <p:extLst>
      <p:ext uri="{BB962C8B-B14F-4D97-AF65-F5344CB8AC3E}">
        <p14:creationId xmlns:p14="http://schemas.microsoft.com/office/powerpoint/2010/main" val="13754659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C4C8B7-696D-42E1-AD97-39A417922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95745E-3B4F-4115-843D-62EC5CDF6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9E3276-B8A2-40BB-986F-313969E4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10CDD7-1620-4938-80B5-B38777B52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5C363E-DE19-495D-A775-22BF36853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53541A-D6A2-4E0C-8EF4-685E37BFA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FAFF80-679E-4AD9-9775-E71B46AE3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INTERNET MYTH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701F33-DA56-45F2-B6EB-0AB2462EE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39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20BC14-75A3-457C-A634-63AA53C2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装了电脑客户端，不代表 AI 已经在本地运行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AC7ECC-2CAE-459E-A202-4B9206E36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4727B9-F7B6-4BA6-9377-DA838D843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CB87F8-7319-499D-92A3-4B38A0CD9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客户端只是入口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271792-F1E3-4BC3-A9AE-6F6C1A30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很多桌面 App 仍把任务发送到云端模型；断网后核心能力就不能使用。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E20FD1-B452-4C5F-A6B4-4B9681DCF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8A00"/>
                </a:solidFill>
              </a:defRPr>
            </a:pPr>
            <a:r>
              <a:rPr sz="2100" b="1" i="0">
                <a:solidFill>
                  <a:srgbClr val="FF8A00"/>
                </a:solidFill>
              </a:rPr>
              <a:t>本地运行看模型位置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5D35C6-485F-4995-9AEF-7F994D660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只有模型文件和推理过程真正留在本机，才属于本地模型或本地部署。</a:t>
            </a:r>
          </a:p>
        </p:txBody>
      </p:sp>
    </p:spTree>
    <p:extLst>
      <p:ext uri="{BB962C8B-B14F-4D97-AF65-F5344CB8AC3E}">
        <p14:creationId xmlns:p14="http://schemas.microsoft.com/office/powerpoint/2010/main" val="70407697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CCD75C-E1B9-4834-B94C-5C6FD002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B708E3-60DD-4878-98D9-FFF969D34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CD31B3-E561-48EC-ADA8-14BB1C53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332289-1A40-48CA-8E88-32711C08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CF4358-FF9D-4F2C-9964-1A3DA414F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FE4DD5-F03B-4EB0-903C-22FF7FC3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930D01-9CB6-482C-8ACE-4755EB59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TO PPT STEPS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3957D1-595F-4E15-BA09-83E9FBD6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BD083C-5280-4387-A84D-364CC6EF3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今天先跑通一遍：六步把 Word 变成可讲 PPT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CCCF5A-7F55-447A-A761-18F591B6B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6F01FC-0221-48DA-BAD7-EF1C866A6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F9D531-8553-401A-A0B8-460F7CE92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上传文件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F47D1C-736D-4F57-9F36-8EC2B67B9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保留标题、表格、图片和结构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D19A8E-5823-4E17-A5C9-24A2B491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6BB514-3E6D-4B31-A6CA-6E3A53C9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930FC6-4424-4B37-AD2A-99D5CB46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说明场景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4B7774-874E-4760-8C9E-D5D6C5AA8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谁来听、为什么听、听完做什么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B179E8-3E99-44AC-ABF9-CE55D3376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3A9F07-4B68-4454-8E41-EBDA6EE17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7E90E0-F092-4C8D-A645-ADCF0A37B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提炼主线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F1BDDC-2966-44A1-988B-8EC0264C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先得到结论、章节和页序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C75E2C-7F17-444B-9657-09FF9289E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A03102-C53A-4000-870A-31EE7279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376BEE-7FB3-455F-981D-B4D8ECBF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生成页面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18A9D6-009F-4BB8-9886-2F255F10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每页一个观点，配图表和案例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5E1D0F-1C3B-4252-81CB-B4D6549BC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A81EC6-8F62-496D-AACF-97F00525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E74D3D1-E349-46E8-8FDB-B83EF4F5C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检查事实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E76118-4E9D-4E6F-AD45-69BD79E6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核对数字、来源、措辞和遗漏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6407E9D-6EAA-49B1-BDD4-E83D483AF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6250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第 6 步：统一视觉、补讲稿、预演并继续修改。</a:t>
            </a:r>
          </a:p>
        </p:txBody>
      </p:sp>
    </p:spTree>
    <p:extLst>
      <p:ext uri="{BB962C8B-B14F-4D97-AF65-F5344CB8AC3E}">
        <p14:creationId xmlns:p14="http://schemas.microsoft.com/office/powerpoint/2010/main" val="82589325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9EE34E-EB05-4BBC-BC78-263DEF061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25DD83-A587-46F0-9D64-4B9A367E2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9A1EC5-72E0-4244-8C3F-6CF52C67A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449205-0708-4917-8EF7-68F352917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7A6068-B80C-4176-B22A-46DC9A39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43BA6A-4172-4F24-956E-775504D44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90153B-D7C3-40E6-B877-15E772AD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COST BASICS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815B82-C444-43D6-9EB3-48063A2E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774199-F447-4E12-BB16-F885AC52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的费用，先分清订阅、用量和硬件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BF3215-9E40-4036-9F6B-C87105DA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37DA77-D8AD-4C75-AA43-0F73AA174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3CD5A2-E3E1-40CB-BFF7-DD84D5C6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订阅费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5621A0-C005-4FC6-B4D1-37D4BEF9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个人会员或团队账号，按月或按年付费，适合日常使用。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089F6A-8FC9-432D-92C2-0A7C311B3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AD3135-72DF-4423-86AB-F5009D10B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08AFB9-91C6-4E3C-AFCF-1BA38E4D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调用费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0F56AF-7CA5-4F7F-8270-E3741793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API 常按输入和输出 Token、图片或视频生成次数计费。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09C513-77DA-4605-9E44-0D2F7E96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233280-944C-4F75-A6AA-E6BEC2205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E0F6FF-A9C3-4453-BB09-730CA283E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硬件总成本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B3EF44-5FBC-4DE6-9940-3D78A8D7D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工作站还包括购买、电费、存储、维护、升级和人员成本。</a:t>
            </a:r>
          </a:p>
        </p:txBody>
      </p:sp>
    </p:spTree>
    <p:extLst>
      <p:ext uri="{BB962C8B-B14F-4D97-AF65-F5344CB8AC3E}">
        <p14:creationId xmlns:p14="http://schemas.microsoft.com/office/powerpoint/2010/main" val="1799443348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9D240B-6B2A-4D35-99B4-D8DCB3D99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8FF149-1130-4248-9E0C-A09DF8BB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63D61D-4FF6-4D53-A02B-5603CF3FC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FEA5EE-6018-4F3A-935D-CD6AA05F6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8620D0-A065-4951-A7FF-99A6B747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72AE5-24F1-4050-AC40-27A418EB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557CFE-F841-4F29-8F4D-30C4617D5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TOKEN BASICS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24858E-007F-402B-AFE8-BD9D4D621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00CEDA-9D43-4032-B8E2-53AB33D1B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Token 只需要记住：它是模型处理内容的计量单位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5571B5-78A1-4E2E-B6DD-CD36B50B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8953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F6FAFF"/>
                </a:solidFill>
              </a:defRPr>
            </a:pPr>
            <a:r>
              <a:rPr sz="4050" b="1" i="0">
                <a:solidFill>
                  <a:srgbClr val="F6FAFF"/>
                </a:solidFill>
              </a:rPr>
              <a:t>输入的文字和资料会消耗，AI 输出的内容也会消耗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3EC817-A07B-409D-A771-3F7775DF4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180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211D15-7D74-47CE-904C-30EE63223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A9BAD0"/>
                </a:solidFill>
              </a:defRPr>
            </a:pPr>
            <a:r>
              <a:rPr sz="1875" b="0" i="0">
                <a:solidFill>
                  <a:srgbClr val="A9BAD0"/>
                </a:solidFill>
              </a:rPr>
              <a:t>个人用会员版时通常先关注额度是否够用；使用 API 或自动化时，才需要认真估算 Token 成本。</a:t>
            </a:r>
          </a:p>
        </p:txBody>
      </p:sp>
    </p:spTree>
    <p:extLst>
      <p:ext uri="{BB962C8B-B14F-4D97-AF65-F5344CB8AC3E}">
        <p14:creationId xmlns:p14="http://schemas.microsoft.com/office/powerpoint/2010/main" val="795915227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CEB11B-7E39-443B-BBB9-0B08B87F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3EEA29-C6CC-47E1-8C2F-1F42FCD9B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87FB0F-46BC-416C-A425-DA6CD0F7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6C7BE1-92CE-4E09-B759-16F8E0DA1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D7DA63-464C-4EAB-ABE9-1EC16033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E6C372-F180-43CD-94FF-6A929019C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DE6740-6C8D-40B6-9FFB-C573FA0C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WORKSTATION HARDWARE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AAF13B-B8B2-4B08-8428-342217E6E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F7D9C9-56A1-467C-8890-52167CBE4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小白看本地配置，先看“能不能装下”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1F7263-88A8-4A15-AB0A-7F68B71DE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B3E9A7-EA92-4185-83E9-C9F3ED397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F42B50-9B20-41BF-B393-872E6077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内存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5EC681-266A-4B7D-BBE6-D1095257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LM Studio 建议 16GB+；8GB 只适合小模型和较短上下文。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FC26B2-D57F-4761-A666-B8246041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8AE5AD-1972-43C5-8C5E-846A97EC7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E37693-4E3B-4481-B6AB-6E19F6BDA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显存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7FDEC0-1EFA-46F5-A761-6F67C16D2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Windows 起步建议 4GB 专用显存；更大模型需要更多。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043DD4-D464-4B64-B243-4654B1BF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0610BA-F3BC-4563-86B9-2FC300156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598D1F-6CD8-48F8-978D-49187BD8D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4B 模型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371BA3-873A-4AE4-8DAC-FD03FC75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Qwen3 量化版本约 2.5GB，适合轻量体验。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F125FA-AD12-4BC3-99F3-48779494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C898A8-3D30-45FF-9DAC-8960078A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400CF6-67D9-4F09-92CA-AF18CAB5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8B 模型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AE2384-0BF2-46AF-A1C7-DE393CD3B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常见量化文件约 5.2GB，质量和资源较平衡。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B65087-7C05-4FDB-B535-EB8E18DC6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F81406-3E7F-4537-AE1D-C81F20647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B0BBC2-53A0-4464-B9BC-0F9B28365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32B 模型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BD404D-82B1-4832-B899-047230FD5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量化文件约 20GB，内存、显存和速度要求明显提高。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7D8737-42B3-40F0-93D3-9A9BDAEF7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E8FCEE-A862-476D-8059-778DF1742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2D773D-E35E-4285-9C53-F8C3DB8B8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上下文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74F8CE-ABD0-44EE-A3E8-0B32AC774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上下文越长，运行内存占用越高；参数不是唯一成本。</a:t>
            </a:r>
          </a:p>
        </p:txBody>
      </p:sp>
    </p:spTree>
    <p:extLst>
      <p:ext uri="{BB962C8B-B14F-4D97-AF65-F5344CB8AC3E}">
        <p14:creationId xmlns:p14="http://schemas.microsoft.com/office/powerpoint/2010/main" val="1994913123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9BF39B-1733-4EFC-A594-8B0351BB4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017C04-0D42-4EB1-AF73-82701041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54CF68-3FE9-4914-89DB-5B29F24F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5381E1-2D4C-489D-97D9-A942B964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68ECD9-DB0B-4768-9176-E0D200609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063ABB-7584-4B85-A21D-F86973F8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5516A4-B289-49F7-8D66-F33A366C8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DECISION TABLE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7C5B8F-3878-4DB7-846C-6E69E868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A6C51A-6195-470A-867D-FAFC29A63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资料越敏感，越不能只看“模型强不强”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8E17A8-3626-4E81-915B-FF62DA32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B14F28-D5D5-44CC-A537-02F9ADBDE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公开材料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4C4A5A-8F31-45C2-808D-A11D0AF8A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可直接使用，但仍要确认版权和来源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91281C-6883-40AA-93BA-A1CF555BC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5BD675-1264-4C31-B6C6-9239B4F0D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一般内部资料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BCB3D3-176B-47A1-82AA-9E26519D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使用公司批准的企业账号和存储范围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6DC03-7E83-4EE5-A1F5-FCB959A7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D5902F-FD13-4467-9AEE-14C77805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个人信息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DF6A3F-65FA-4342-96AD-B4EF9308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姓名、电话、证件等先脱敏，只给任务必需内容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7C7786-1CD2-4617-80E1-2CCC74B3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7154F0-5561-4903-B103-B98FCEEA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合同与价格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21D7EA-9504-4884-ACC1-E79FB42FC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缩小范围，去掉客户身份和敏感商务条款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2A4ED9-7808-4DE2-9A95-7B3EA5D80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19C2BEE-269E-416B-8FD0-F59A5863A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账号与密钥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7C036E-1DBC-43B0-B487-AD080EB8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密码、验证码、API Key 永远不要上传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902766-A933-4587-9C8F-5D0CB8BA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D76D3C-CDC2-4595-95DF-AE91B83BC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核心机密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6162C75-6F5D-4FB8-A075-F2D5BDF52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优先本地、专属环境或明确审批后的企业方案</a:t>
            </a:r>
          </a:p>
        </p:txBody>
      </p:sp>
    </p:spTree>
    <p:extLst>
      <p:ext uri="{BB962C8B-B14F-4D97-AF65-F5344CB8AC3E}">
        <p14:creationId xmlns:p14="http://schemas.microsoft.com/office/powerpoint/2010/main" val="134457993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71a18125694a9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81EFA2-3E2B-4E2E-81AE-1A1F6A124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4A6B1C-CC70-4E16-A106-1491931C1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03A757-D565-4BFD-94A6-8B7C50D23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66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26FF9A"/>
                </a:solidFill>
              </a:defRPr>
            </a:pPr>
            <a:r>
              <a:rPr sz="1350" b="1" i="0">
                <a:solidFill>
                  <a:srgbClr val="26FF9A"/>
                </a:solidFill>
              </a:rPr>
              <a:t>第三部分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AE3C26-96E7-4DE7-B962-DF6E9F394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68580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500" b="1" i="0">
                <a:solidFill>
                  <a:srgbClr val="F6FAFF"/>
                </a:solidFill>
              </a:defRPr>
            </a:pPr>
            <a:r>
              <a:rPr sz="4500" b="1" i="0">
                <a:solidFill>
                  <a:srgbClr val="F6FAFF"/>
                </a:solidFill>
              </a:rPr>
              <a:t>文件怎么交给 AI：从“看不见”到“能处理”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B9DAB6-0480-4B35-BE8C-DFA5A280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619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DCEAFF"/>
                </a:solidFill>
              </a:defRPr>
            </a:pPr>
            <a:r>
              <a:rPr sz="1875" b="0" i="0">
                <a:solidFill>
                  <a:srgbClr val="DCEAFF"/>
                </a:solidFill>
              </a:rPr>
              <a:t>网页里的 AI 默认看不到你的电脑。必须通过粘贴、上传、链接、截图、语音或授权连接，把任务现场交给它。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61214A-1991-4110-A301-4FED6625C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2857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9C54E8-68EB-4556-AE8F-07BFB0A99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67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D7EA"/>
                </a:solidFill>
              </a:defRPr>
            </a:pPr>
            <a:r>
              <a:rPr sz="1050" b="1" i="0">
                <a:solidFill>
                  <a:srgbClr val="C8D7EA"/>
                </a:solidFill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179812207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41CA99-31A4-43BC-B777-76DE70124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FF8FDB-1370-4557-9BFB-94CC925B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3C7689-5E13-445C-B4BF-640C3FDFE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4C0156-E50E-4551-8722-D74F184EA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00A5CF-F125-4A45-8440-6CF1FF1C6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3F6E4B-CBB3-4A2B-B592-86B3FD7F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9AF045-38DA-4F38-AB98-1917DED37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DEFAULT VISIBILITY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D336E7-4B07-49B7-A424-23659CBF9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B987EA-76B4-4C0C-9FB5-0A29D6C36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先记住：网页里的 AI 默认看不到你的电脑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AFDEE6-1CB6-4331-BABB-F714333B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D65B1B-C7A6-4FF0-98BF-7F3EFE76E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AAB0A0-D981-4944-BF26-64CE1070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看不到文件夹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01862C-8253-4071-BBA6-10D67B19D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它不知道桌面、下载目录或公司共享盘里放了什么。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B8DB86-25B2-47B7-AF1E-316735219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67ED51-EAA1-4108-8AB1-C60816A3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B71C23-8745-44CD-9994-34AED92D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看不到其他软件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007AD9-2D2D-4103-A61A-BDABA02D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它不会自动读取你打开的 Word、微信、邮箱或业务系统。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27421D-8C78-4423-8787-88857EEF1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F9DD49-9BC8-4E35-A361-0106CB32B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D163F2-D2D1-48C1-A04D-DBF84675E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看不到历史资料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BBB5DF-66F7-49D5-B99D-C0D98061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除非你上传、粘贴、授权连接，或产品明确保存了相关记忆。</a:t>
            </a:r>
          </a:p>
        </p:txBody>
      </p:sp>
    </p:spTree>
    <p:extLst>
      <p:ext uri="{BB962C8B-B14F-4D97-AF65-F5344CB8AC3E}">
        <p14:creationId xmlns:p14="http://schemas.microsoft.com/office/powerpoint/2010/main" val="1550034735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CF1C248-FC61-4727-BCD8-C72F98857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448BDE-8ACC-4D33-B625-FD390B089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D12998-9AE5-4724-B240-5E2B2BFB9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DD6EFA-7617-4074-9435-8AFCFE64B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28FC12-58A9-4756-BF4E-DD281C06B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61FF9D-8575-4644-8F41-BE963E0A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50E361-AAE7-4B5E-87D8-3DC721EDB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INPUT METHODS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600BAD-FAF2-4C17-B2AF-62AAD2D25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227F4E-0F17-4009-B901-19B966ED1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把资料交给 AI，常见有六种方法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DAE96A-A3E4-41A7-A18D-AC2AD3738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6BA7D3-4DAE-4BB6-A8E6-B9E8ABE1A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350100-4E3A-48C2-B8FC-D2F58BCDE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直接粘贴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8EE64C-1D13-42F1-8FEB-18FE9467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适合短文字、几段邮件、一个表格片段。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09A3E6-F342-454B-882B-CAD6ED4BD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FDC7C1-9918-4BE3-9771-6227F1DB4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8C18B7-9E6A-4D07-A1F9-9DB945F97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上传文件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5BADBE-F770-4C23-A235-DD78431C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 Word、PDF、PPT、Excel 和多页资料。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3FDCA7-AB18-4E39-A8B7-6F695A025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D7A665-F17C-484C-9B96-36280C574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B30830-B8F1-464D-AF62-8BD183B43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发送链接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76118B-1E6C-41D7-A637-0665800DD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适合公开网页；先确认产品能否联网读取。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77F0DB-3DDB-4A70-B87B-174DB8E5E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E7CAB0-6A32-44BF-B864-7534E703B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93A8D7-6BBE-489E-B8BD-BE9012FE2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截图 / 图片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9D9ADE-0E7D-44EA-9CA9-921971049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适合界面问题、海报、票据、图表和手写内容。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405AC5-62DB-47F2-B1C2-8532A414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BC63EA6-E9D6-4497-BD62-C1BFCE6C1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138C64-7B45-48CC-8C1B-BB118D117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语音 / 视频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0D24307-7E14-4101-AB1F-3AD139EA8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适合会议、访谈、电话、课程和素材分析。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78DD5D-9167-4CF7-B50A-C2218583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BCC3A4-557F-409A-A1A0-47F489722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ECF287-2B14-4509-A7ED-95594634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授权连接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7AE25D-D939-4BAD-81D9-A9BADDB79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连接网盘、邮箱、知识库或业务系统，需要权限管理。</a:t>
            </a:r>
          </a:p>
        </p:txBody>
      </p:sp>
    </p:spTree>
    <p:extLst>
      <p:ext uri="{BB962C8B-B14F-4D97-AF65-F5344CB8AC3E}">
        <p14:creationId xmlns:p14="http://schemas.microsoft.com/office/powerpoint/2010/main" val="681607487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7E3598-548B-49CE-BF0B-95CA9A22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2EB00D-7153-4C6B-BC92-94B9A968E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C045DF-4507-4A7C-BF17-0297E186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ACDE86-410B-472A-BC93-05D4CB317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1E71C1-1D00-40BF-8E81-AB98F87C1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295F5E-3ADF-490F-B3A4-477A2D917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FCCB6B-CB5B-4EE7-9660-FC968F61B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FIRST TASK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C1DB12-EF18-43DD-9CA0-4B0C38D1F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DDCCF1-C86D-40F5-A64A-396591FD4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第一次用 AI 处理文件，照着这条链走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875750-712B-4370-868B-A6058150A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E5EB55-5C8F-41AB-BF4F-58026210A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58066E-2579-4BE9-81AA-7EC59D24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新建任务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3626D5-F8F4-4678-874F-7BC421785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一个主题用一段新对话或项目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A9A22C-5427-4F92-9FA3-146198C67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CAE276-9CFF-45C1-8FEC-3A52C7EDD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4F41DE-C8E2-45AE-B75B-598919D20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上传资料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618CDA-6AF7-4FFA-A812-00CFE7328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选择 Word、PDF、表格或图片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EC1C0-81BB-4BBA-BE8A-F8F01D937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449F46-63C8-4FF4-8838-C1390D573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1A24AE-B607-4C81-8A71-927E6C77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说明目标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FA2DDA-61A9-4AB7-813E-2584B3C40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谁用、做什么、输出什么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FF7B48-24A6-47DB-99B2-696D0EAC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3EEFE3-9526-4C94-93D2-2211323BC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EEFF904-0DE3-4ABD-91DA-8ABEE4679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先看结构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F3E73B-511F-4292-BE5A-8D6D6F6E6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不要一上来就生成最终稿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089C6E-DA73-4D1A-83DA-15D05024D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F91C4F6-AF9D-4504-ADB0-2C72457E7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D306D5-756F-47CB-812C-6C09F1168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继续修改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B08DBED-8C7F-4465-8359-6DB66DCFC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指出问题，补资料，再导出</a:t>
            </a:r>
          </a:p>
        </p:txBody>
      </p:sp>
    </p:spTree>
    <p:extLst>
      <p:ext uri="{BB962C8B-B14F-4D97-AF65-F5344CB8AC3E}">
        <p14:creationId xmlns:p14="http://schemas.microsoft.com/office/powerpoint/2010/main" val="1710710305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FCBDB9-CEF7-40B5-9E26-2B37CFB5A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806B53-5186-441D-AAA2-349C41115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0045DC-5942-4015-B59A-009011284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94D81E-0ED0-4925-BEB9-CB35598E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A190D1-3FCE-4FDD-B6F5-F1D0ACDCF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1CFFA7-5B10-4963-A9BF-7C4EBADC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90A16A-0ED8-4E3C-A913-24B64BA4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CHAT PROJECT KNOWLEDGE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871AC7-F2EC-4858-89E9-40F89F129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F421AE-85C5-4398-BBEA-6B6366672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对话、项目、知识库，解决的是三个不同问题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C9E731-B0DD-4CAA-9451-5F2CC0A01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0B21A3-BBD0-49A9-8B73-1BE7C99D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F1D707-6056-48D9-9E71-92A34241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一段对话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A9E37E-07D7-4510-A479-5D6FA2A0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处理一次具体任务，适合临时问答、改写和单个文件。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4AD570-1C5D-4844-A44A-4A7F42582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4D6BBF-DB25-4F06-A6C1-3873BD61B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BFA3EE-10C6-4783-AC26-16E819B6B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一个项目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DC0B3A-CBB5-47AF-ACCB-B17BF0A7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把相关对话、文件和规则放在一起，适合持续推进一件工作。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0B3D4B-EFC8-4BF6-9D38-F948DB987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B43C23-DD69-4997-9226-15D00A19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01BDBBA-A683-4462-8A1D-086FD7480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知识库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1E6C9F-AAAC-4CEA-8307-A8320CF19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长期保存大量资料，让多个任务按需检索同一套可信内容。</a:t>
            </a:r>
          </a:p>
        </p:txBody>
      </p:sp>
    </p:spTree>
    <p:extLst>
      <p:ext uri="{BB962C8B-B14F-4D97-AF65-F5344CB8AC3E}">
        <p14:creationId xmlns:p14="http://schemas.microsoft.com/office/powerpoint/2010/main" val="1301064705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C21487-806A-4926-9E77-BEF6A5288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7F3058-5546-4143-B428-CED3CE632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3AA597-EF39-42E5-904D-1E55D6415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716B7A-6C80-47C9-AFB2-B2E811ED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858458-114D-454D-B01F-3E7256594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F9DE32-7268-4D1A-940F-D4D515975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A19266-1133-4F25-8874-EAE9C558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ORIGINAL FILE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512393-BA6B-4686-A637-AC2712B50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49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000E8F-8110-4590-A025-3BC11F256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通常不会悄悄修改你的原文件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1D5B34-C19A-44D8-B711-CBE2D9C96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F7E62B-FCDC-4F3D-98D6-B49053AF0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7AD56A-17CB-4BBA-8FA9-09248779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00E5FF"/>
                </a:solidFill>
              </a:defRPr>
            </a:pPr>
            <a:r>
              <a:rPr sz="2100" b="1" i="0">
                <a:solidFill>
                  <a:srgbClr val="00E5FF"/>
                </a:solidFill>
              </a:rPr>
              <a:t>普通网页对话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C8D18E-2F52-4424-9C80-B6CE9963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通常读取你上传的副本，生成建议、文本或新文件；原来的 Word 仍然保留。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C10238-4682-4BA4-B8D7-A5033F46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4D6D"/>
                </a:solidFill>
              </a:defRPr>
            </a:pPr>
            <a:r>
              <a:rPr sz="2100" b="1" i="0">
                <a:solidFill>
                  <a:srgbClr val="FF4D6D"/>
                </a:solidFill>
              </a:rPr>
              <a:t>获得工具权限后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5032CF-A58A-44C5-AD5F-81CC1DFE3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某些客户端或 Agent 可以读写文件，但每次授权范围、保存位置和覆盖动作都要看清楚。</a:t>
            </a:r>
          </a:p>
        </p:txBody>
      </p:sp>
    </p:spTree>
    <p:extLst>
      <p:ext uri="{BB962C8B-B14F-4D97-AF65-F5344CB8AC3E}">
        <p14:creationId xmlns:p14="http://schemas.microsoft.com/office/powerpoint/2010/main" val="8630454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B4CCA4-2400-4414-9871-B619EDC99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5308B6-1123-4021-8D5A-9751B68A8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081AFB-A9F7-4FDD-BBD5-3DFFC695F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297744-16BE-4735-A953-4ECB14AC5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DDB7-4F40-492B-A227-C502E050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807C06-4ACE-4A53-B59C-60A3F63C1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BA2292-2B8F-4E7C-8141-3C11E1FDE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OUTCOME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B99CB5-C145-4562-874D-CFE98A62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C7FD41-A54F-4E96-A0BD-6A0E79773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这一课结束，你能独立完成三件事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FA557B-236D-4A88-BAE0-454BEE38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E755A2-6189-44EA-A3CB-3E4B2CAA1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BF4616-32EB-449F-BD16-529A7C862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00E5FF"/>
                </a:solidFill>
              </a:defRPr>
            </a:pPr>
            <a:r>
              <a:rPr sz="1575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50527-9D6A-4080-93B4-3EBE3410B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看懂 AI 地图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E3340D-108C-4B7B-819D-B8C384E8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分清模型、产品、入口，以及网络版、本地版和 API。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3F0F97-F57D-4CCE-B12E-52A272DE3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FD9475-85F1-4601-B3D3-B7C9243D1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7556AC-3BDD-4634-B904-0ECC75AF7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00E5FF"/>
                </a:solidFill>
              </a:defRPr>
            </a:pPr>
            <a:r>
              <a:rPr sz="1575" b="1" i="0">
                <a:solidFill>
                  <a:srgbClr val="00E5FF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5D5DF5-2BC6-4B8F-B795-0ECCED655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安全交付文件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AF1230-CBFB-49F3-BA72-2D4C293CD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知道什么时候粘贴、上传、发链接、截图或脱敏。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4C8B31-5781-4875-8937-948D9250C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C2CC2A-33AE-4FF5-B61B-58012067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EA3291-EB8B-4D1D-A4DA-77D3FAB4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476500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00E5FF"/>
                </a:solidFill>
              </a:defRPr>
            </a:pPr>
            <a:r>
              <a:rPr sz="1575" b="1" i="0">
                <a:solidFill>
                  <a:srgbClr val="00E5FF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AE9DFB-DB0E-46CB-9E4F-DFBFC9CCA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8003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完成第一个作品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FA3F34-5236-4868-B4A2-CE3F4D5E7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32194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把一份 Word 重组为结构清晰、可以继续编辑的 PPT。</a:t>
            </a:r>
          </a:p>
        </p:txBody>
      </p:sp>
    </p:spTree>
    <p:extLst>
      <p:ext uri="{BB962C8B-B14F-4D97-AF65-F5344CB8AC3E}">
        <p14:creationId xmlns:p14="http://schemas.microsoft.com/office/powerpoint/2010/main" val="1701409861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2CF33F-F66A-4D34-B777-D9EB2D3DD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9FE97E-DCD3-47E8-BA46-115939F92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3F8C04-421D-477D-8866-CF1614DA1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91A86C-034E-4610-B618-62254997C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9332AE-937B-48F7-A336-2136D7361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269E39-7B3F-4BAA-A48D-C1CDF40CD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6381EB-6192-466E-9D69-7F8D411FC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PASTE UPLOAD LINK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129A98-51D1-406A-BD82-948D09CA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6D51C6-C795-4F9F-8036-D6E7A3D0A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粘贴、上传、链接、截图，怎么选？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49FF0B-D8C9-40E5-B53E-62CD91710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F96D10-6BFE-4546-B8A0-BC4CDF1F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AE28D2-E178-4BC8-8CFE-50536E61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粘贴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26A383-E754-4F66-B606-6A2541FB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内容短、只需处理局部，而且不需要保留原始排版。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6A1850-D3E3-4E3A-9F79-9C9008237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0F8350-4276-4561-8B73-BBF3A5109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26FF9A"/>
                </a:solidFill>
              </a:defRPr>
            </a:pPr>
            <a:r>
              <a:rPr sz="1800" b="1" i="0">
                <a:solidFill>
                  <a:srgbClr val="26FF9A"/>
                </a:solidFill>
              </a:rPr>
              <a:t>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13C726-613F-480B-81BE-ED74D524B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上传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38776F-B897-44AD-9F7F-78F3DE930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文件较长、结构重要、需要整体总结或转换。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A3F818-AED0-4663-AA9A-21C7769E9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D9874F-161F-413D-93FF-D6E4CD2E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BE9968-F4EE-4C5F-B014-934E1DF20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链接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EBA24E-8A1D-4F20-8FAE-954199A1B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资料公开且可访问，并且需要保留来源地址。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366B82-3846-488C-BDFE-AEA1A6CFF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223126-A9CB-4ABE-8BE2-04629A9F5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8A00"/>
                </a:solidFill>
              </a:defRPr>
            </a:pPr>
            <a:r>
              <a:rPr sz="1800" b="1" i="0">
                <a:solidFill>
                  <a:srgbClr val="FF8A00"/>
                </a:solidFill>
              </a:rPr>
              <a:t>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A9DC5B-7ABC-4C53-A91F-7190080F9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截图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699AC4-7495-454A-9418-E0E90C84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内容无法复制，或要让 AI 看布局、颜色、界面和图表。</a:t>
            </a:r>
          </a:p>
        </p:txBody>
      </p:sp>
    </p:spTree>
    <p:extLst>
      <p:ext uri="{BB962C8B-B14F-4D97-AF65-F5344CB8AC3E}">
        <p14:creationId xmlns:p14="http://schemas.microsoft.com/office/powerpoint/2010/main" val="1393258843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5D95C37-D9A3-4B50-AE70-5A40EB60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BBF778-A0E8-4CF5-9197-F3E5CEC63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EBD869-5447-45E6-9C4F-3BD6E7397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B39667-5AAB-4CD2-A1EE-7BE8CFE1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6833B7-EC2E-445A-8930-E8BBBEFC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BDCA0E-9BF1-4448-9249-E8A25BFB3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DA7D6E-DF3F-440B-91C3-C663E725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READABLE FILES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B91336-BFCF-4131-A647-A2433D40B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9FF811-7249-4586-B7E4-A500997A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文件上传成功，不等于 AI 一定读得完整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106C24-1661-42A7-8009-E9CD3FFBB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2C11A0-C374-448F-A364-BE5C995F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0E733F-DD71-4B03-A82C-F6ACACE24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文字型 Word / PDF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EFE035-8061-4B93-8E80-3CAE602C0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通常最容易读取标题、段落和表格，但仍要抽查内容。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BA6520-4BE5-4283-9C23-D6EAEDB25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8C3DC0-2555-457E-A1B6-58994F440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9328C8-0C06-42D6-B075-76550B0C0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扫描件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53C1DB-67F2-4A52-828D-63323B4AB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本质是图片，需要 OCR；模糊、倾斜、手写内容可能识别错误。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E565D1-EB2E-4326-93AD-4EEED833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E4AF5C-6D89-483F-B2B1-8BFB04FC1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0002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E3E683-E6A2-4B7F-A72F-AFCA502D2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669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复杂排版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39EDE0-C180-4040-87E4-3723CBD48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7241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多栏、浮动文本框、公式和嵌套表格可能出现顺序错乱。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47BB6F-F89E-459B-9F29-AA5B3A1E0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F666F6-633F-4EBD-8E0A-B8CB7BE7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5104C6-9CEA-40BB-BF25-361431AC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密码文件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3061A7-2F22-43EE-8DC1-781862266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加密或受保护文件可能无法读取，需要先合法解除限制。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B69EA3-A8F3-47DD-9268-E01688F6A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4E8E77-718E-4B86-8DB2-E76355D1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0FDB25-A906-4A8F-BCD0-05A8D20E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图片与图表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F92908-40CC-471E-98A7-529F9E54A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AI 可以看懂大意，但数字、图例和细节必须人工复核。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2AF216-5933-43B6-A930-5315FCDB4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1581150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CEB7E3F-F378-4881-8255-C6C80556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3790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E7721EA-3712-42A6-BB55-D80362D8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057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超大文件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9AC22EF-C5B3-4D47-9E3F-874F69248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4514850"/>
            <a:ext cx="2997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可能受到页数、大小或上下文限制，适合拆分或先做索引。</a:t>
            </a:r>
          </a:p>
        </p:txBody>
      </p:sp>
    </p:spTree>
    <p:extLst>
      <p:ext uri="{BB962C8B-B14F-4D97-AF65-F5344CB8AC3E}">
        <p14:creationId xmlns:p14="http://schemas.microsoft.com/office/powerpoint/2010/main" val="1182219595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05B60C-F37D-4C39-92A8-C7D80888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A01951-EFF4-4A1C-B9F1-C5FDAF87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75596-E335-4C7F-B573-F9EED818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12B19D-F54F-41E9-A11B-02546A54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E98A63-D221-46B7-B08D-5CC1F462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ECE0EF-6A0E-4428-855A-ED2A859E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4D8393-82A8-4AFC-AE88-E08D7102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4D6D"/>
                </a:solidFill>
              </a:defRPr>
            </a:pPr>
            <a:r>
              <a:rPr sz="1050" b="1" i="0">
                <a:solidFill>
                  <a:srgbClr val="FF4D6D"/>
                </a:solidFill>
              </a:rPr>
              <a:t>DOCUMENT SAFETY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C0042-22DE-4050-8C26-5F1C93A5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8807BD-003B-486A-A28A-FE544B18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上传文件前，先判断能不能传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D94467-8C6F-4B8E-AE6A-96D3B774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04655F-B34D-4D30-9144-E455FD64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B667B8-779B-4DA4-AFF5-207F8CB31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可以直接传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489255-F31F-4440-A5A9-D8DEE2C4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公开材料、已授权内容、无敏感信息的内部草稿。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09D8E7-5AF0-4E9B-A26B-A408E6C8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B54598-37EC-4353-AC51-B1B9CE77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DCF944-9E78-4697-B38F-3C1CC64D3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脱敏后再传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6614B3-F67D-4222-BF19-34C2AB172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客户姓名、电话、合同价格、员工信息、业务数据。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D8682E-8AE9-4E8D-8F0D-6E227223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9077AD-74D0-4ECA-B949-85EBDD021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8748A7-7267-435E-9A44-3148BA9F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不要上传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638F28-AF72-477B-BAAB-A715AEC5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账号密码、密钥、核心商业机密、未经授权的隐私资料。</a:t>
            </a:r>
          </a:p>
        </p:txBody>
      </p:sp>
    </p:spTree>
    <p:extLst>
      <p:ext uri="{BB962C8B-B14F-4D97-AF65-F5344CB8AC3E}">
        <p14:creationId xmlns:p14="http://schemas.microsoft.com/office/powerpoint/2010/main" val="2008254800"/>
      </p:ext>
    </p:extLst>
  </p:cSld>
</p:sld>
</file>

<file path=ppt/slides/slide5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7d087a806b4b2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6FDEFC-615B-47D3-9E5F-F8B4EF242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4EADB2-A226-45E6-B51D-117B3542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6DD36C-D8FA-4DBD-B7BE-D5D5E812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5715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D5E2BA-419B-451F-9032-0200B2F34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257300"/>
            <a:ext cx="619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350" b="1" i="0">
                <a:solidFill>
                  <a:srgbClr val="F6FAFF"/>
                </a:solidFill>
              </a:defRPr>
            </a:pPr>
            <a:r>
              <a:rPr sz="4350" b="1" i="0">
                <a:solidFill>
                  <a:srgbClr val="F6FAFF"/>
                </a:solidFill>
              </a:rPr>
              <a:t>实战：一份 Word，如何变成一套可讲 PPT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119838-DD5D-430D-B47C-AC1BB9213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33750"/>
            <a:ext cx="590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0" i="0">
                <a:solidFill>
                  <a:srgbClr val="DCEAFF"/>
                </a:solidFill>
              </a:defRPr>
            </a:pPr>
            <a:r>
              <a:rPr sz="1950" b="0" i="0">
                <a:solidFill>
                  <a:srgbClr val="DCEAFF"/>
                </a:solidFill>
              </a:rPr>
              <a:t>从原始文档到演示稿，不是格式搬运，而是目标判断、内容删减、故事重组、视觉表达、事实核验和人工预演。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3AFF86-0FD1-47C8-9003-59E18D27F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5143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D9E6F6"/>
                </a:solidFill>
              </a:defRPr>
            </a:pPr>
            <a:r>
              <a:rPr sz="1050" b="1" i="0">
                <a:solidFill>
                  <a:srgbClr val="D9E6F6"/>
                </a:solidFill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1794720613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5E07CA-2B06-4ED9-89EC-B113FCF2E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27527A-C938-499C-AAE3-6D3D29E8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D3EFB4-1482-49EC-8BE0-0E955E33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59F2EA-D9FB-4E17-83D1-32854D2A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FCBEC1-C0B8-49A6-A2FB-F14AB144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0453A1-E7BD-4B32-86F1-C56C84B4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8660D9-FBF9-4B84-98FD-8D4E35E5C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UPLOAD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9139C8-31BC-418C-87F8-D753C3F2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F67234-D820-4406-A5BB-42635BA10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Word 变 PPT，不需要把全文复制到聊天框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C1AEEC-5009-4971-9DA4-E83C4B8B8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7065F1-B871-40FF-A790-4CF0541C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760498-0D07-48B1-AD0C-CCB51230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26FF9A"/>
                </a:solidFill>
              </a:defRPr>
            </a:pPr>
            <a:r>
              <a:rPr sz="2100" b="1" i="0">
                <a:solidFill>
                  <a:srgbClr val="26FF9A"/>
                </a:solidFill>
              </a:rPr>
              <a:t>正确做法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B8493A-2E2E-46B6-A296-11695CC5A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直接上传 Word 文件，再告诉 AI 受众、目标、页数、场景、风格和必须保留的内容。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B936C0-1DEA-474B-A668-13D94EB4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4D6D"/>
                </a:solidFill>
              </a:defRPr>
            </a:pPr>
            <a:r>
              <a:rPr sz="2100" b="1" i="0">
                <a:solidFill>
                  <a:srgbClr val="FF4D6D"/>
                </a:solidFill>
              </a:rPr>
              <a:t>复制全文的问题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A4BDF9-89E9-43CE-8309-87EABD281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容易丢失标题层级、表格、图片位置和上下文；长文还可能超过输入限制。</a:t>
            </a:r>
          </a:p>
        </p:txBody>
      </p:sp>
    </p:spTree>
    <p:extLst>
      <p:ext uri="{BB962C8B-B14F-4D97-AF65-F5344CB8AC3E}">
        <p14:creationId xmlns:p14="http://schemas.microsoft.com/office/powerpoint/2010/main" val="528560405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CCD75C-E1B9-4834-B94C-5C6FD002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B708E3-60DD-4878-98D9-FFF969D34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CD31B3-E561-48EC-ADA8-14BB1C53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332289-1A40-48CA-8E88-32711C08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CF4358-FF9D-4F2C-9964-1A3DA414F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FE4DD5-F03B-4EB0-903C-22FF7FC3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930D01-9CB6-482C-8ACE-4755EB59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TO PPT STEPS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3957D1-595F-4E15-BA09-83E9FBD6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BD083C-5280-4387-A84D-364CC6EF3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Word → PPT 的完整流程，共六步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CCCF5A-7F55-447A-A761-18F591B6B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6F01FC-0221-48DA-BAD7-EF1C866A6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F9D531-8553-401A-A0B8-460F7CE92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上传文件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F47D1C-736D-4F57-9F36-8EC2B67B9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保留标题、表格、图片和结构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D19A8E-5823-4E17-A5C9-24A2B491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6BB514-3E6D-4B31-A6CA-6E3A53C9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930FC6-4424-4B37-AD2A-99D5CB46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说明场景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4B7774-874E-4760-8C9E-D5D6C5AA8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谁来听、为什么听、听完做什么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B179E8-3E99-44AC-ABF9-CE55D3376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3A9F07-4B68-4454-8E41-EBDA6EE17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7E90E0-F092-4C8D-A645-ADCF0A37B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提炼主线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F1BDDC-2966-44A1-988B-8EC0264C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先得到结论、章节和页序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C75E2C-7F17-444B-9657-09FF9289E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A03102-C53A-4000-870A-31EE7279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376BEE-7FB3-455F-981D-B4D8ECBF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生成页面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18A9D6-009F-4BB8-9886-2F255F10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每页一个观点，配图表和案例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5E1D0F-1C3B-4252-81CB-B4D6549BC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A81EC6-8F62-496D-AACF-97F00525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E74D3D1-E349-46E8-8FDB-B83EF4F5C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检查事实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E76118-4E9D-4E6F-AD45-69BD79E6B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核对数字、来源、措辞和遗漏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6407E9D-6EAA-49B1-BDD4-E83D483AF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6250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第 6 步：统一视觉、补讲稿、预演并继续修改。</a:t>
            </a:r>
          </a:p>
        </p:txBody>
      </p:sp>
    </p:spTree>
    <p:extLst>
      <p:ext uri="{BB962C8B-B14F-4D97-AF65-F5344CB8AC3E}">
        <p14:creationId xmlns:p14="http://schemas.microsoft.com/office/powerpoint/2010/main" val="825893256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6CAACE-B9C4-4DB8-AE79-735663BC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4A837A-E3D4-4009-AE75-C03B2A98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CE2D80-7A97-48AD-A2C7-2391067F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67FB44-E387-4BD6-8FF2-B0C30BC8E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575090-1D2F-4D79-9C4F-C817A2435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AB080E-27DE-4B27-9E8E-7C6ACF8B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23535D-A2B7-427A-958B-923EBE27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TO PPT PROMPT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92E894-C250-4D2B-82B7-5FAFF7491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019E43-7419-401B-B23B-C05B4C05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上传 Word 后，可以直接这样说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70A94F-848D-4311-9F8D-C60FFF74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3390900"/>
          </a:xfrm>
          <a:prstGeom xmlns:a="http://schemas.openxmlformats.org/drawingml/2006/main" prst="roundRect">
            <a:avLst>
              <a:gd name="adj" fmla="val 3371"/>
            </a:avLst>
          </a:prstGeom>
          <a:solidFill xmlns:a="http://schemas.openxmlformats.org/drawingml/2006/main">
            <a:srgbClr val="07111F">
              <a:alpha val="93725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3A31C0-F619-4FDF-92D4-3759074E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D0D8AA-E5FC-46A6-81AC-DF230619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6695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一段能直接使用的任务说明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8AC45B-6480-45A0-830E-51A5FD61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8956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受众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E8A899-7F20-4C53-9550-06ED22B1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765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这份 PPT 给第一次接触 AI 的业务人员听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F4ABCD-C7BD-40BF-ABBD-448AD04B5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目标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384FFB-4B88-422E-B702-5EEC5F4B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909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让他们听完能理解概念，并独立完成一次 Word 转 PPT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8C8A57-0AFD-4252-9E49-D310A7D0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9243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篇幅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42DFFD-54DE-4FAC-91D6-DE727BC6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9052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先给 20 页结构，每页一个明确观点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A1C32B-F98C-4DFA-8DCC-EFCD2BF9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386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规则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E03DEE-D15A-4438-B829-8B57A6F9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保留文档中的事实和数据，不确定内容标记出来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A557C0-1E10-42D8-8B44-C4E8E51C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9530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输出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81F43E-C6FF-48E1-B4F8-C28CB864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339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先交付大纲和页面标题，确认后再生成完整 PPT</a:t>
            </a:r>
          </a:p>
        </p:txBody>
      </p:sp>
    </p:spTree>
    <p:extLst>
      <p:ext uri="{BB962C8B-B14F-4D97-AF65-F5344CB8AC3E}">
        <p14:creationId xmlns:p14="http://schemas.microsoft.com/office/powerpoint/2010/main" val="1676345711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084CC76-606F-48F5-BBF8-A098761C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1BFAB7-D2F8-40C2-B1D5-C36CD34F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78A724-67A1-4299-A502-E213089A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2BC7D2-B9B5-4821-952A-11A606486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DB6F63-30D0-4509-9B45-6C5136C3D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DF0D80-F834-4610-A612-382B3AD8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7A1D29-AB16-4684-8C03-30B971BAE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WHAT AI DOES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F7ACBE-D0B6-487C-AAFC-155FDFBF0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A6F5CF-C192-40F9-BC3E-39B5F105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AI 在转换过程中，不是搬运，而是在做四次重组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1C7B32-3B3A-45DE-8C2D-14C5011E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430890-AFA7-4A95-8106-4FFEE22B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4D6D"/>
                </a:solidFill>
              </a:defRPr>
            </a:pPr>
            <a:r>
              <a:rPr sz="1800" b="1" i="0">
                <a:solidFill>
                  <a:srgbClr val="FF4D6D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DCCE9E-78C7-454C-9DB0-20C04A0A9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D4DCBA-9CEC-4F5D-B7AC-983BB73C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删除重复、背景铺垫和不适合演示的长段文字。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B07318-6753-4238-9181-6C42DA33E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58D05D-39E1-4A09-BADF-B8278E9FA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26FF9A"/>
                </a:solidFill>
              </a:defRPr>
            </a:pPr>
            <a:r>
              <a:rPr sz="1800" b="1" i="0">
                <a:solidFill>
                  <a:srgbClr val="26FF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290EB1-6EDD-4C3C-9259-2198CC02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提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C0D40B-B42D-48A5-B340-A4E4698B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提炼结论、数据、案例、行动和关键问题。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76E5CC-5AC3-495D-B480-840ADD14F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B0AAF8-9FB0-4BD2-994D-4334F7684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ACD94E-F6EF-4380-B004-8800D25C3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2C08F1-76EA-445A-8CC6-BA6224373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按听众理解顺序重排章节，而不照搬 Word 顺序。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A4F1BC-690F-4010-8C26-7C62693E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77D87C-687B-41FF-82E6-A033A3EA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EE538D-5684-49FC-A61E-B80D8492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呈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4AF4B9-4B2B-4120-BA7B-CF0EE8121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把内容变成标题、图表、流程、对比和演讲语言。</a:t>
            </a:r>
          </a:p>
        </p:txBody>
      </p:sp>
    </p:spTree>
    <p:extLst>
      <p:ext uri="{BB962C8B-B14F-4D97-AF65-F5344CB8AC3E}">
        <p14:creationId xmlns:p14="http://schemas.microsoft.com/office/powerpoint/2010/main" val="61131938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DABA2D-41C0-427A-A4E1-0D005F9E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DB9407-7B58-4F9F-92A2-B309859C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A85240-5511-4D8D-A307-9FC5EC649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CA742D-4DD2-40D7-A6EA-E1333418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4FF7E0-7BFB-4331-BCF3-4780D15E0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EED3B0-621F-4AD4-AB11-F26B811A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76E5F8-0298-4692-AC35-83C847EC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LONG DOCUMENT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79EBB3-B6F9-48D4-B821-360C5E740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6EA1A4-8A46-4892-838F-68FECFB8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文档很长时，先做地图，再逐章生成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11D873-EC48-4D51-A11D-01E6A0B84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226E15-F9D3-44EF-B1C2-BE574CDA3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47A8F7-3776-4EC0-A01D-0333B9C7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先读目录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901F75-F8AA-4FD7-91B1-69F508E6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确认文档主题和章节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08FD00-1748-4C46-A8B7-BA21DFA2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02269B-4463-4238-B793-6AB2CACAF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282693-C5B3-407D-8495-D718F009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生成摘要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9444C6-ED7D-4B06-B28B-0834D55D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提取结论、数据和案例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CA1AF8-A012-4B4D-AE75-A8445C71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B00639-D6F2-48E8-9F51-8A1457AE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5E5F3A-5200-4E58-BA94-483CC0068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确定页序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7E6E21-4EA3-4EC8-A95A-6940365F9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先审核 PPT 故事线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B4F492-CBF5-454E-8B3A-A47265A2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CEC17F-ACBF-424E-A989-9273B3F9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55B9D38-E2DB-4C59-8BB2-94578159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分章处理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306B7E-3044-40D2-9833-10A867AF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每次只展开一个章节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1A1773-27FD-48A8-B43C-9B80A908E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F7AF94-241D-4E93-A5C3-5A63C15D9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8A2F79-8397-4C6E-89C7-0059827B9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统一合并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34EB94C-E528-4E2C-AA05-B428864F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消除重复并统一口径</a:t>
            </a:r>
          </a:p>
        </p:txBody>
      </p:sp>
    </p:spTree>
    <p:extLst>
      <p:ext uri="{BB962C8B-B14F-4D97-AF65-F5344CB8AC3E}">
        <p14:creationId xmlns:p14="http://schemas.microsoft.com/office/powerpoint/2010/main" val="1235087955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5A9F94-5394-40B8-8B4E-EC465481D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37FD80-762E-4326-8586-E2DB1B8F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1404CA-2FE1-44E3-A9D2-AB936968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F9A715-96FE-4337-92A9-4A3043DBF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5EA3E2-62E4-4621-9416-495097E3A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C7A55A-EC0E-4FCD-A35B-BC5D9247F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552854-9C09-4170-A26A-EF957E30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WHEN TO COPY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71D4F3-536B-441C-B5E9-7542ACA92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59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16152D-1F7D-4662-A533-82F6BA7A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只有三种情况，才更适合复制文字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37C192-D25E-4A6B-BE09-04BB1C705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B45CFF-535F-481E-962E-DA5DF88B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A3629F-0A8F-4F7D-80D6-61BA8D277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只改一小段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614DDF-0214-4134-A5D9-4AA54D97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例如润色一封邮件、缩短一段介绍或改一个标题。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0A4646-3364-4299-A701-7DD2E13B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DC77D6-204B-40CE-8926-0C328AB13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6D14B2-2E06-41F7-A2D6-52640F5AC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文件无法上传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D5E35D-3F41-497A-8AE3-FF9E8A278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产品不支持该格式，或权限限制不允许上传整个文件。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AD903F-12E7-4C08-9839-62F7A591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B6C1DE-A386-4525-BCD2-7DEAA466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B50232-CE9D-43EF-B350-324F1F62E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只提供必要信息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609844-EFFD-4CF8-98B6-CB56E8177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资料敏感时，脱敏后只粘贴与任务有关的局部内容。</a:t>
            </a:r>
          </a:p>
        </p:txBody>
      </p:sp>
    </p:spTree>
    <p:extLst>
      <p:ext uri="{BB962C8B-B14F-4D97-AF65-F5344CB8AC3E}">
        <p14:creationId xmlns:p14="http://schemas.microsoft.com/office/powerpoint/2010/main" val="5761640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404FBB-FC70-4882-B496-00D6D8D10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6775A2-E9FA-4AAC-8DEB-9D07D8511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C0BE9B-DB56-4E70-95B1-BACE264DA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8A23F5-C743-46B3-8151-620F33F1A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255048-281C-4E32-9C99-A7BC93920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45B748-BE30-4D83-AD3A-4553FF594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5CE91D-07B9-4375-91C9-B9A0F1202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WHY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FC1515-DC18-4916-A5C0-7B24E571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AC6E65-14C6-4DAE-81D1-9ACEAB81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很多人学不会 AI，是因为第一张地图就错了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3D5599-DF1D-4530-9DD3-335658382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5FE0CF-09E3-4AF4-B293-4C78D1A2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76450"/>
            <a:ext cx="47625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420BC5-B152-4661-8874-2A8643AB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FF4D6D"/>
                </a:solidFill>
              </a:defRPr>
            </a:pPr>
            <a:r>
              <a:rPr sz="2100" b="1" i="0">
                <a:solidFill>
                  <a:srgbClr val="FF4D6D"/>
                </a:solidFill>
              </a:rPr>
              <a:t>错误地图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7E7BFF-F4BD-46FD-BECD-015710CE0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把 AI 当搜索框、聊天机器人或“自动生成器”，结果全靠碰运气。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985D7D-A820-447A-848D-0AEB713FD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384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00" b="1" i="0">
                <a:solidFill>
                  <a:srgbClr val="26FF9A"/>
                </a:solidFill>
              </a:defRPr>
            </a:pPr>
            <a:r>
              <a:rPr sz="2100" b="1" i="0">
                <a:solidFill>
                  <a:srgbClr val="26FF9A"/>
                </a:solidFill>
              </a:rPr>
              <a:t>正确地图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202C7B-4BD1-4C30-926B-F432F1571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05150"/>
            <a:ext cx="3905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A9BAD0"/>
                </a:solidFill>
              </a:defRPr>
            </a:pPr>
            <a:r>
              <a:rPr sz="1650" b="0" i="0">
                <a:solidFill>
                  <a:srgbClr val="A9BAD0"/>
                </a:solidFill>
              </a:rPr>
              <a:t>先分清模型、产品、入口、资料、工作流和人工校验，再谈效率。</a:t>
            </a:r>
          </a:p>
        </p:txBody>
      </p:sp>
    </p:spTree>
    <p:extLst>
      <p:ext uri="{BB962C8B-B14F-4D97-AF65-F5344CB8AC3E}">
        <p14:creationId xmlns:p14="http://schemas.microsoft.com/office/powerpoint/2010/main" val="939918600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8BA10C-E7BB-48D7-B5C3-121A19ED1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4C7DA1-BB1D-414F-B3A1-5C521265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9D48D0-BBD9-40C6-9502-9F9DDBCC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041657-601F-4CF1-8C64-74BD4485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1C24C5-985A-4F95-80E1-56318867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90B721-7472-4E81-BC01-48FC3A0CD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F1E58E-9255-4C93-9604-4C42D7D8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PPT DELIVERABLES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0268DA-28E0-46ED-A085-F6E0E081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D5A5CC-A565-439F-9E13-2350314D1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“帮我做 PPT”可能得到三种不同结果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EC944A-BB45-474E-A875-3BA36207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2CB6B6-A63F-4CF9-BCEA-3E55F2B9D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50EA62-C694-4A03-B42D-0AF3CADE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只有大纲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DEFC09-9C2D-44BC-9BB9-BD4FC4A5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页面标题和要点，需要你自己放进 PowerPoint。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D3EEF1-360E-4B78-B109-A82A5533F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AC9C66-286D-4445-8139-235CA9734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9F362D-A4E7-4907-993F-DDE570A9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页面文案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8A780B-E56A-480A-BB99-14E7752B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包含每页内容、图表建议和讲稿，但未生成真正文件。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890110-3710-45F2-AF1E-8F00725F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C020AF-F68B-4FC2-BA71-C27070DE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CDC5A3-83F5-464A-A7F5-9139D635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可编辑 PPTX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78496-F3A4-4A85-83D9-781570666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能直接打开和继续修改；前提是所用产品支持文件生成。</a:t>
            </a:r>
          </a:p>
        </p:txBody>
      </p:sp>
    </p:spTree>
    <p:extLst>
      <p:ext uri="{BB962C8B-B14F-4D97-AF65-F5344CB8AC3E}">
        <p14:creationId xmlns:p14="http://schemas.microsoft.com/office/powerpoint/2010/main" val="1308039755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BD89CD-033F-4398-926A-347031A3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C021E4-69E2-49BF-917B-24CED2FD2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AB2B12-B1D0-4BB5-A1D5-8ED6082FE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517398-ACB3-4DC2-9255-B344A39C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BF0BC5-6252-4BEC-B22B-18BBB367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56472B-F16E-40EB-9ACE-8B170F31B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E832D4-2018-4D5A-9E9F-06833061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COMMON FAILURES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61921E-3D0F-4386-A416-09C4B0A9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4A62AD-F9C4-425E-8F8A-39C7F487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Word 转 PPT 不好看，通常不是“AI 不行”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A997A8-7C38-4383-9FC4-A3398A4D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F3477F-5697-4B5E-82AD-6828E215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太像 Word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9ED53E-D0BC-46EA-BC50-65350FFB9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没有要求每页一个观点，也没有要求删减和重组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3D1501-AF9D-43D2-A892-C69A4B61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27747F-08E5-4D3C-9E2F-CC02C02A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内容太空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2306F0-7555-4745-8D16-D131B25D0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只说“帮我做 PPT”，没有给听众、目标和原始资料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EC91D2-54DD-464D-A37B-B5CBA53C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39E7AA-DCC1-4426-99CF-265F0E3BD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页面太满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58570D-222D-45A6-9A56-7DF0FECF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没有设置页数、字数、图文比例和重点层级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F54C55-E147-4458-A6AA-31EBF47BF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805EA8-F3AA-4F95-B452-43C07F795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事实出错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2524F2-AC95-4548-B21D-BFE2D087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没有要求仅使用原文事实，也没有逐页核验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97915B-F857-4349-B085-8644D80A9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9450DD-EDBE-467D-8892-E306A10EE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风格不统一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6B9897-9805-44E9-909F-9267F1CC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没有给模板、品牌色、参考页或明确视觉方向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2C1912-FB5D-4D4C-8D08-E8D41514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214614-8198-4839-B83C-8045CB487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无法下载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6B33F42-BCC4-4133-8FC7-FCBB37B5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当前产品只生成文字，需要换支持 PPTX 导出的工具</a:t>
            </a:r>
          </a:p>
        </p:txBody>
      </p:sp>
    </p:spTree>
    <p:extLst>
      <p:ext uri="{BB962C8B-B14F-4D97-AF65-F5344CB8AC3E}">
        <p14:creationId xmlns:p14="http://schemas.microsoft.com/office/powerpoint/2010/main" val="316354554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05B60C-F37D-4C39-92A8-C7D80888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A01951-EFF4-4A1C-B9F1-C5FDAF87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75596-E335-4C7F-B573-F9EED818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12B19D-F54F-41E9-A11B-02546A54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E98A63-D221-46B7-B08D-5CC1F462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ECE0EF-6A0E-4428-855A-ED2A859E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4D8393-82A8-4AFC-AE88-E08D7102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4D6D"/>
                </a:solidFill>
              </a:defRPr>
            </a:pPr>
            <a:r>
              <a:rPr sz="1050" b="1" i="0">
                <a:solidFill>
                  <a:srgbClr val="FF4D6D"/>
                </a:solidFill>
              </a:rPr>
              <a:t>DOCUMENT SAFETY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C0042-22DE-4050-8C26-5F1C93A5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8807BD-003B-486A-A28A-FE544B18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上传文件前，先判断能不能传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D94467-8C6F-4B8E-AE6A-96D3B774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04655F-B34D-4D30-9144-E455FD64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B667B8-779B-4DA4-AFF5-207F8CB31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可以直接传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489255-F31F-4440-A5A9-D8DEE2C4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公开材料、已授权内容、无敏感信息的内部草稿。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09D8E7-5AF0-4E9B-A26B-A408E6C8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B54598-37EC-4353-AC51-B1B9CE77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DCF944-9E78-4697-B38F-3C1CC64D3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脱敏后再传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6614B3-F67D-4222-BF19-34C2AB172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客户姓名、电话、合同价格、员工信息、业务数据。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D8682E-8AE9-4E8D-8F0D-6E227223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9077AD-74D0-4ECA-B949-85EBDD021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8748A7-7267-435E-9A44-3148BA9F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不要上传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638F28-AF72-477B-BAAB-A715AEC5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账号密码、密钥、核心商业机密、未经授权的隐私资料。</a:t>
            </a:r>
          </a:p>
        </p:txBody>
      </p:sp>
    </p:spTree>
    <p:extLst>
      <p:ext uri="{BB962C8B-B14F-4D97-AF65-F5344CB8AC3E}">
        <p14:creationId xmlns:p14="http://schemas.microsoft.com/office/powerpoint/2010/main" val="2008254800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6CAACE-B9C4-4DB8-AE79-735663BC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4A837A-E3D4-4009-AE75-C03B2A98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CE2D80-7A97-48AD-A2C7-2391067F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67FB44-E387-4BD6-8FF2-B0C30BC8E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575090-1D2F-4D79-9C4F-C817A2435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AB080E-27DE-4B27-9E8E-7C6ACF8B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23535D-A2B7-427A-958B-923EBE27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TO PPT PROMPT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92E894-C250-4D2B-82B7-5FAFF7491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019E43-7419-401B-B23B-C05B4C05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案例任务：把 12 页课程 Word 变成 18 页公开课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70A94F-848D-4311-9F8D-C60FFF74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3390900"/>
          </a:xfrm>
          <a:prstGeom xmlns:a="http://schemas.openxmlformats.org/drawingml/2006/main" prst="roundRect">
            <a:avLst>
              <a:gd name="adj" fmla="val 3371"/>
            </a:avLst>
          </a:prstGeom>
          <a:solidFill xmlns:a="http://schemas.openxmlformats.org/drawingml/2006/main">
            <a:srgbClr val="07111F">
              <a:alpha val="93725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3A31C0-F619-4FDF-92D4-3759074E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D0D8AA-E5FC-46A6-81AC-DF230619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6695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先写清楚任务，再让 AI 处理文件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8AC45B-6480-45A0-830E-51A5FD61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8956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受众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E8A899-7F20-4C53-9550-06ED22B1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765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第一次接触 AI 的业务人员与小团队负责人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F4ABCD-C7BD-40BF-ABBD-448AD04B5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目标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384FFB-4B88-422E-B702-5EEC5F4B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909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听懂网络版与本地版，并完成一次 Word→PPT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8C8A57-0AFD-4252-9E49-D310A7D0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9243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篇幅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42DFFD-54DE-4FAC-91D6-DE727BC6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9052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18 页核心内容，讲解约 30 分钟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A1C32B-F98C-4DFA-8DCC-EFCD2BF9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386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规则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E03DEE-D15A-4438-B829-8B57A6F9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只使用文档事实；缺少来源的数字必须标记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A557C0-1E10-42D8-8B44-C4E8E51C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9530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输出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81F43E-C6FF-48E1-B4F8-C28CB864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339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先交故事线和页标题，确认后再生成可编辑 PPTX</a:t>
            </a:r>
          </a:p>
        </p:txBody>
      </p:sp>
    </p:spTree>
    <p:extLst>
      <p:ext uri="{BB962C8B-B14F-4D97-AF65-F5344CB8AC3E}">
        <p14:creationId xmlns:p14="http://schemas.microsoft.com/office/powerpoint/2010/main" val="1676345711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DABA2D-41C0-427A-A4E1-0D005F9E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DB9407-7B58-4F9F-92A2-B309859C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A85240-5511-4D8D-A307-9FC5EC649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CA742D-4DD2-40D7-A6EA-E1333418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4FF7E0-7BFB-4331-BCF3-4780D15E0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EED3B0-621F-4AD4-AB11-F26B811A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76E5F8-0298-4692-AC35-83C847EC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LONG DOCUMENT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79EBB3-B6F9-48D4-B821-360C5E740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6EA1A4-8A46-4892-838F-68FECFB8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案例第一步：先把 Word 变成“故事地图”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11D873-EC48-4D51-A11D-01E6A0B84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226E15-F9D3-44EF-B1C2-BE574CDA3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47A8F7-3776-4EC0-A01D-0333B9C7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读目录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901F75-F8AA-4FD7-91B1-69F508E6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识别原文结构，不急着生成页面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08FD00-1748-4C46-A8B7-BA21DFA2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02269B-4463-4238-B793-6AB2CACAF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282693-C5B3-407D-8495-D718F009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定听众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9444C6-ED7D-4B06-B28B-0834D55D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确认他们知道什么、误解什么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CA1AF8-A012-4B4D-AE75-A8445C71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B00639-D6F2-48E8-9F51-8A1457AE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5E5F3A-5200-4E58-BA94-483CC0068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抓主线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7E6E21-4EA3-4EC8-A95A-6940365F9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只保留一个核心结论和三条支撑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B4F492-CBF5-454E-8B3A-A47265A2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CEC17F-ACBF-424E-A989-9273B3F9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55B9D38-E2DB-4C59-8BB2-94578159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排页序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306B7E-3044-40D2-9833-10A867AF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先结果，再原理，再步骤，再行动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1A1773-27FD-48A8-B43C-9B80A908E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2410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F7AF94-241D-4E93-A5C3-5A63C15D9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336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8A2F79-8397-4C6E-89C7-0059827B9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99085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确认后展开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34EB94C-E528-4E2C-AA05-B428864F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2900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故事线通过后再写页面和视觉</a:t>
            </a:r>
          </a:p>
        </p:txBody>
      </p:sp>
    </p:spTree>
    <p:extLst>
      <p:ext uri="{BB962C8B-B14F-4D97-AF65-F5344CB8AC3E}">
        <p14:creationId xmlns:p14="http://schemas.microsoft.com/office/powerpoint/2010/main" val="1235087955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084CC76-606F-48F5-BBF8-A098761C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1BFAB7-D2F8-40C2-B1D5-C36CD34F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78A724-67A1-4299-A502-E213089A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2BC7D2-B9B5-4821-952A-11A606486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DB6F63-30D0-4509-9B45-6C5136C3D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DF0D80-F834-4610-A612-382B3AD8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7A1D29-AB16-4684-8C03-30B971BAE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WHAT AI DOES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F7ACBE-D0B6-487C-AAFC-155FDFBF0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A6F5CF-C192-40F9-BC3E-39B5F105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案例第二步：把文档逻辑改成演讲逻辑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1C7B32-3B3A-45DE-8C2D-14C5011E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430890-AFA7-4A95-8106-4FFEE22B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4D6D"/>
                </a:solidFill>
              </a:defRPr>
            </a:pPr>
            <a:r>
              <a:rPr sz="1800" b="1" i="0">
                <a:solidFill>
                  <a:srgbClr val="FF4D6D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DCCE9E-78C7-454C-9DB0-20C04A0A9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问题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D4DCBA-9CEC-4F5D-B7AC-983BB73C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观众为什么现在需要听这件事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B07318-6753-4238-9181-6C42DA33E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58D05D-39E1-4A09-BADF-B8278E9FA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26FF9A"/>
                </a:solidFill>
              </a:defRPr>
            </a:pPr>
            <a:r>
              <a:rPr sz="1800" b="1" i="0">
                <a:solidFill>
                  <a:srgbClr val="26FF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290EB1-6EDD-4C3C-9259-2198CC02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误区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C0D40B-B42D-48A5-B340-A4E4698B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他们最容易在哪一步理解错误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76E5CC-5AC3-495D-B480-840ADD14F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B0AAF8-9FB0-4BD2-994D-4334F7684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ACD94E-F6EF-4380-B004-8800D25C3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方法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22C08F1-76EA-445A-8CC6-BA6224373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用什么框架和案例解释清楚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A4F1BC-690F-4010-8C26-7C62693E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076450"/>
            <a:ext cx="2457450" cy="3105150"/>
          </a:xfrm>
          <a:prstGeom xmlns:a="http://schemas.openxmlformats.org/drawingml/2006/main" prst="roundRect">
            <a:avLst>
              <a:gd name="adj" fmla="val 310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77D87C-687B-41FF-82E6-A033A3EA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860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2BD6"/>
                </a:solidFill>
              </a:defRPr>
            </a:pPr>
            <a:r>
              <a:rPr sz="1800" b="1" i="0">
                <a:solidFill>
                  <a:srgbClr val="FF2BD6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EE538D-5684-49FC-A61E-B80D8492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4320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 i="0">
                <a:solidFill>
                  <a:srgbClr val="F6FAFF"/>
                </a:solidFill>
              </a:defRPr>
            </a:pPr>
            <a:r>
              <a:rPr sz="1875" b="1" i="0">
                <a:solidFill>
                  <a:srgbClr val="F6FAFF"/>
                </a:solidFill>
              </a:rPr>
              <a:t>行动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4AF4B9-4B2B-4120-BA7B-CF0EE8121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4671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听完之后，观众马上能完成什么</a:t>
            </a:r>
          </a:p>
        </p:txBody>
      </p:sp>
    </p:spTree>
    <p:extLst>
      <p:ext uri="{BB962C8B-B14F-4D97-AF65-F5344CB8AC3E}">
        <p14:creationId xmlns:p14="http://schemas.microsoft.com/office/powerpoint/2010/main" val="61131938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8BA10C-E7BB-48D7-B5C3-121A19ED1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4C7DA1-BB1D-414F-B3A1-5C521265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9D48D0-BBD9-40C6-9502-9F9DDBCC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041657-601F-4CF1-8C64-74BD4485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1C24C5-985A-4F95-80E1-56318867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90B721-7472-4E81-BC01-48FC3A0CD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F1E58E-9255-4C93-9604-4C42D7D8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PPT DELIVERABLES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0268DA-28E0-46ED-A085-F6E0E081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D5A5CC-A565-439F-9E13-2350314D1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案例第三步：分阶段交付，避免一次生成到底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EC944A-BB45-474E-A875-3BA36207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2CB6B6-A63F-4CF9-BCEA-3E55F2B9D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50EA62-C694-4A03-B42D-0AF3CADE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故事线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DEFC09-9C2D-44BC-9BB9-BD4FC4A5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核心结论、章节顺序和每页一句话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D3EEF1-360E-4B78-B109-A82A5533F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2BD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AC9C66-286D-4445-8139-235CA9734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9F362D-A4E7-4907-993F-DDE570A9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页面稿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8A780B-E56A-480A-BB99-14E7752B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标题、正文、图表建议、图片需求和讲师备注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890110-3710-45F2-AF1E-8F00725F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C020AF-F68B-4FC2-BA71-C27070DE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CDC5A3-83F5-464A-A7F5-9139D635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可编辑 PPTX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78496-F3A4-4A85-83D9-781570666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完成视觉、来源、页码和最终校验后再导出</a:t>
            </a:r>
          </a:p>
        </p:txBody>
      </p:sp>
    </p:spTree>
    <p:extLst>
      <p:ext uri="{BB962C8B-B14F-4D97-AF65-F5344CB8AC3E}">
        <p14:creationId xmlns:p14="http://schemas.microsoft.com/office/powerpoint/2010/main" val="1308039755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BD89CD-033F-4398-926A-347031A3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C021E4-69E2-49BF-917B-24CED2FD2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AB2B12-B1D0-4BB5-A1D5-8ED6082FE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517398-ACB3-4DC2-9255-B344A39C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BF0BC5-6252-4BEC-B22B-18BBB367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56472B-F16E-40EB-9ACE-8B170F31B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E832D4-2018-4D5A-9E9F-06833061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COMMON FAILURES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61921E-3D0F-4386-A416-09C4B0A9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4A62AD-F9C4-425E-8F8A-39C7F487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案例第四步：用六项标准验收，而不是只看“好不好看”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A997A8-7C38-4383-9FC4-A3398A4D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F3477F-5697-4B5E-82AD-6828E215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故事线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9ED53E-D0BC-46EA-BC50-65350FFB9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是否从问题走到结论，再给出行动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3D1501-AF9D-43D2-A892-C69A4B61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00E5FF"/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27747F-08E5-4D3C-9E2F-CC02C02A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事实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2306F0-7555-4745-8D16-D131B25D0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数字、模型、价格和来源是否可追溯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EC91D2-54DD-464D-A37B-B5CBA53C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39E7AA-DCC1-4426-99CF-265F0E3BD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密度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58570D-222D-45A6-9A56-7DF0FECF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每页是否只有一个主观点，字号是否能看清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F54C55-E147-4458-A6AA-31EBF47BF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805EA8-F3AA-4F95-B452-43C07F795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视觉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2524F2-AC95-4548-B21D-BFE2D087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图片是否真实相关，图表是否支持当前结论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97915B-F857-4349-B085-8644D80A9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9450DD-EDBE-467D-8892-E306A10EE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讲述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6B9897-9805-44E9-909F-9267F1CC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页面是否能讲，备注是否补足必要解释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2C1912-FB5D-4D4C-8D08-E8D41514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214614-8198-4839-B83C-8045CB487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文件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6B33F42-BCC4-4133-8FC7-FCBB37B5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PPTX 是否可编辑、可下载、无溢出和缺图</a:t>
            </a:r>
          </a:p>
        </p:txBody>
      </p:sp>
    </p:spTree>
    <p:extLst>
      <p:ext uri="{BB962C8B-B14F-4D97-AF65-F5344CB8AC3E}">
        <p14:creationId xmlns:p14="http://schemas.microsoft.com/office/powerpoint/2010/main" val="316354554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6CAACE-B9C4-4DB8-AE79-735663BC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4A837A-E3D4-4009-AE75-C03B2A98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CE2D80-7A97-48AD-A2C7-2391067F8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67FB44-E387-4BD6-8FF2-B0C30BC8E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575090-1D2F-4D79-9C4F-C817A2435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AB080E-27DE-4B27-9E8E-7C6ACF8B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23535D-A2B7-427A-958B-923EBE27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WORD TO PPT PROMPT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92E894-C250-4D2B-82B7-5FAFF7491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019E43-7419-401B-B23B-C05B4C05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10 分钟练习：现在就完成第一份 Word→PPT 任务书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70A94F-848D-4311-9F8D-C60FFF74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3390900"/>
          </a:xfrm>
          <a:prstGeom xmlns:a="http://schemas.openxmlformats.org/drawingml/2006/main" prst="roundRect">
            <a:avLst>
              <a:gd name="adj" fmla="val 3371"/>
            </a:avLst>
          </a:prstGeom>
          <a:solidFill xmlns:a="http://schemas.openxmlformats.org/drawingml/2006/main">
            <a:srgbClr val="07111F">
              <a:alpha val="93725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3A31C0-F619-4FDF-92D4-3759074E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62150"/>
            <a:ext cx="10401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D0D8AA-E5FC-46A6-81AC-DF230619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6695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不要先追求成品，先把任务定义正确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8AC45B-6480-45A0-830E-51A5FD61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8956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受众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E8A899-7F20-4C53-9550-06ED22B1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765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这份 PPT 最终给谁看？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F4ABCD-C7BD-40BF-ABBD-448AD04B5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目标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384FFB-4B88-422E-B702-5EEC5F4B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909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他们看完必须理解、相信或完成什么？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8C8A57-0AFD-4252-9E49-D310A7D0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9243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篇幅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42DFFD-54DE-4FAC-91D6-DE727BC6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9052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需要多少页、讲多久、在哪个场景使用？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A1C32B-F98C-4DFA-8DCC-EFCD2BF9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386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规则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E03DEE-D15A-4438-B829-8B57A6F9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哪些内容必须保留？哪些事实必须核验？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A557C0-1E10-42D8-8B44-C4E8E51CB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95300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D166"/>
                </a:solidFill>
              </a:defRPr>
            </a:pPr>
            <a:r>
              <a:rPr sz="1350" b="1" i="0">
                <a:solidFill>
                  <a:srgbClr val="FFD166"/>
                </a:solidFill>
              </a:rPr>
              <a:t>输出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81F43E-C6FF-48E1-B4F8-C28CB864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33950"/>
            <a:ext cx="7848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F6FAFF"/>
                </a:solidFill>
              </a:defRPr>
            </a:pPr>
            <a:r>
              <a:rPr sz="1500" b="0" i="0">
                <a:solidFill>
                  <a:srgbClr val="F6FAFF"/>
                </a:solidFill>
              </a:rPr>
              <a:t>先要故事线、页面稿，还是直接要可编辑 PPTX？</a:t>
            </a:r>
          </a:p>
        </p:txBody>
      </p:sp>
    </p:spTree>
    <p:extLst>
      <p:ext uri="{BB962C8B-B14F-4D97-AF65-F5344CB8AC3E}">
        <p14:creationId xmlns:p14="http://schemas.microsoft.com/office/powerpoint/2010/main" val="1676345711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05B60C-F37D-4C39-92A8-C7D80888F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A01951-EFF4-4A1C-B9F1-C5FDAF87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75596-E335-4C7F-B573-F9EED818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12B19D-F54F-41E9-A11B-02546A542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E98A63-D221-46B7-B08D-5CC1F462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ECE0EF-6A0E-4428-855A-ED2A859E8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4D8393-82A8-4AFC-AE88-E08D7102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4D6D"/>
                </a:solidFill>
              </a:defRPr>
            </a:pPr>
            <a:r>
              <a:rPr sz="1050" b="1" i="0">
                <a:solidFill>
                  <a:srgbClr val="FF4D6D"/>
                </a:solidFill>
              </a:rPr>
              <a:t>DOCUMENT SAFETY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C0042-22DE-4050-8C26-5F1C93A5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69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8807BD-003B-486A-A28A-FE544B18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课后作业评分：不是“做出来”就算完成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D94467-8C6F-4B8E-AE6A-96D3B774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6FF9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04655F-B34D-4D30-9144-E455FD64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FF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B667B8-779B-4DA4-AFF5-207F8CB31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合格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489255-F31F-4440-A5A9-D8DEE2C4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能上传文件，写清受众、目标、篇幅、规则和输出。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09D8E7-5AF0-4E9B-A26B-A408E6C8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B54598-37EC-4353-AC51-B1B9CE77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785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DCF944-9E78-4697-B38F-3C1CC64D3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良好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6614B3-F67D-4222-BF19-34C2AB172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先审核故事线，再逐页生成，并能指出至少三处问题。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D8682E-8AE9-4E8D-8F0D-6E227223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FF4D6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9077AD-74D0-4ECA-B949-85EBDD021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3700" y="2266950"/>
            <a:ext cx="341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D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8748A7-7267-435E-9A44-3148BA9F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533650"/>
            <a:ext cx="299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 i="0">
                <a:solidFill>
                  <a:srgbClr val="F6FAFF"/>
                </a:solidFill>
              </a:defRPr>
            </a:pPr>
            <a:r>
              <a:rPr sz="1725" b="1" i="0">
                <a:solidFill>
                  <a:srgbClr val="F6FAFF"/>
                </a:solidFill>
              </a:rPr>
              <a:t>优秀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638F28-AF72-477B-BAAB-A715AEC5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990850"/>
            <a:ext cx="29972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A9BAD0"/>
                </a:solidFill>
              </a:defRPr>
            </a:pPr>
            <a:r>
              <a:rPr sz="1275" b="0" i="0">
                <a:solidFill>
                  <a:srgbClr val="A9BAD0"/>
                </a:solidFill>
              </a:rPr>
              <a:t>完成来源核验、视觉统一、讲师备注、预演和二次修改。</a:t>
            </a:r>
          </a:p>
        </p:txBody>
      </p:sp>
    </p:spTree>
    <p:extLst>
      <p:ext uri="{BB962C8B-B14F-4D97-AF65-F5344CB8AC3E}">
        <p14:creationId xmlns:p14="http://schemas.microsoft.com/office/powerpoint/2010/main" val="20082548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74501F-6DD5-4D28-9E4E-DBE19CA54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3EC664-4EA3-4534-A43A-7DCAA11A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615B45-37F3-44EE-BA75-B9F208E64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96ECBA-E7D7-4B81-AFFC-8C4108E5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E50738-663A-4B31-9129-1529C8E3D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C77E1B-F4E6-4B7E-AA91-FD023E09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E81B8F-F183-4A06-84D3-25881FB59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LEARNING MAP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19E0F-7329-4731-9736-3B5E7699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07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397049-D75E-4A9E-B1D0-6B664BBF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这一课只解决五个基础问题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740CC3-CF82-481F-8E6D-559C6F98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9BE504-C98C-413C-A142-C738516F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BEB6C1-B49E-4C09-ADF3-7E4AE8E8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AI 是什么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C9A6FA-1CCD-447D-935A-096B0172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模型、产品、入口有什么区别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BDDE1D-6136-4474-85EC-5D977E2D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1F968A-C216-4EA5-8C1D-D6780EE17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F1975-42C7-478C-A1BA-3EBDFDED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怎么选择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31E01-B2A2-421E-A392-F79E846F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国内外产品与付费方式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282135-CECE-4021-99D5-75718612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8F2E60-F246-4F79-9660-5F3BA3E35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712D06-400E-4C91-A939-32524F47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在哪里运行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6D65A6-01DC-47E4-B7A4-C55AF09A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网络版、客户端、本地工作站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FE71A9-9F90-48D3-A564-83B57FB8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3D7F8-3B04-4B8D-B494-21F4FAB5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7A4039-3389-4565-9EC1-86FAB59D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怎样交文件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083455-3799-4BD2-BA60-14179A23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粘贴、上传、链接、截图、授权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D2B7EA-FC95-4435-9325-BC44FB0A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7A69B2-FC46-4A99-BE2D-7CCEF7F8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9824A4-1757-4E6B-89BD-E50DD6A7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怎样出作品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CF2263-A847-4EF1-A54C-C7906A125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完整跑通一次 Word→PPT</a:t>
            </a:r>
          </a:p>
        </p:txBody>
      </p:sp>
    </p:spTree>
    <p:extLst>
      <p:ext uri="{BB962C8B-B14F-4D97-AF65-F5344CB8AC3E}">
        <p14:creationId xmlns:p14="http://schemas.microsoft.com/office/powerpoint/2010/main" val="1246534189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274501F-6DD5-4D28-9E4E-DBE19CA54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3EC664-4EA3-4534-A43A-7DCAA11A4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615B45-37F3-44EE-BA75-B9F208E64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96ECBA-E7D7-4B81-AFFC-8C4108E5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E50738-663A-4B31-9129-1529C8E3D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C77E1B-F4E6-4B7E-AA91-FD023E09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E81B8F-F183-4A06-84D3-25881FB59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LEARNING MAP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319E0F-7329-4731-9736-3B5E7699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70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397049-D75E-4A9E-B1D0-6B664BBF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第一课结束，你已经建立五个正确习惯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740CC3-CF82-481F-8E6D-559C6F98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00E5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9BE504-C98C-413C-A142-C738516F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00E5FF"/>
                </a:solidFill>
              </a:defRPr>
            </a:pPr>
            <a:r>
              <a:rPr sz="1800" b="1" i="0">
                <a:solidFill>
                  <a:srgbClr val="00E5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BEB6C1-B49E-4C09-ADF3-7E4AE8E8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先分层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C9A6FA-1CCD-447D-935A-096B0172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模型、产品、入口不要混为一谈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BDDE1D-6136-4474-85EC-5D977E2D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1F968A-C216-4EA5-8C1D-D6780EE17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F1975-42C7-478C-A1BA-3EBDFDED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先选场景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31E01-B2A2-421E-A392-F79E846F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849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按任务选择产品，不追单一榜单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282135-CECE-4021-99D5-75718612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8F2E60-F246-4F79-9660-5F3BA3E35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712D06-400E-4C91-A939-32524F47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先判数据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6D65A6-01DC-47E4-B7A4-C55AF09A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828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决定网络版、本地版或企业方案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FE71A9-9F90-48D3-A564-83B57FB8F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3D7F8-3B04-4B8D-B494-21F4FAB5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7A4039-3389-4565-9EC1-86FAB59D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先交现场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083455-3799-4BD2-BA60-14179A23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807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给资料、目标、标准和输出格式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D2B7EA-FC95-4435-9325-BC44FB0A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6410" y="2343150"/>
            <a:ext cx="1958340" cy="2000250"/>
          </a:xfrm>
          <a:prstGeom xmlns:a="http://schemas.openxmlformats.org/drawingml/2006/main" prst="roundRect">
            <a:avLst>
              <a:gd name="adj" fmla="val 3891"/>
            </a:avLst>
          </a:prstGeom>
          <a:solidFill xmlns:a="http://schemas.openxmlformats.org/drawingml/2006/main">
            <a:srgbClr val="101A2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7A69B2-FC46-4A99-BE2D-7CCEF7F8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255270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6D7B90"/>
                </a:solidFill>
              </a:defRPr>
            </a:pPr>
            <a:r>
              <a:rPr sz="1800" b="1" i="0">
                <a:solidFill>
                  <a:srgbClr val="6D7B90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49824A4-1757-4E6B-89BD-E50DD6A7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009900"/>
            <a:ext cx="161544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F6FAFF"/>
                </a:solidFill>
              </a:defRPr>
            </a:pPr>
            <a:r>
              <a:rPr sz="1500" b="1" i="0">
                <a:solidFill>
                  <a:srgbClr val="F6FAFF"/>
                </a:solidFill>
              </a:rPr>
              <a:t>先审结构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CF2263-A847-4EF1-A54C-C7906A125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7860" y="3448050"/>
            <a:ext cx="161544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A9BAD0"/>
                </a:solidFill>
              </a:defRPr>
            </a:pPr>
            <a:r>
              <a:rPr sz="1125" b="0" i="0">
                <a:solidFill>
                  <a:srgbClr val="A9BAD0"/>
                </a:solidFill>
              </a:rPr>
              <a:t>Word→PPT 先审故事线，再做页面</a:t>
            </a:r>
          </a:p>
        </p:txBody>
      </p:sp>
    </p:spTree>
    <p:extLst>
      <p:ext uri="{BB962C8B-B14F-4D97-AF65-F5344CB8AC3E}">
        <p14:creationId xmlns:p14="http://schemas.microsoft.com/office/powerpoint/2010/main" val="1246534189"/>
      </p:ext>
    </p:extLst>
  </p:cSld>
</p:sld>
</file>

<file path=ppt/slides/slide7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e58d08eb17445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8C460B-A1AF-4693-827B-1CC144093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E5A61A-B28E-4E06-A0AD-4E71DA6DF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21686D-BC2B-4C62-B46B-9A224FD06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66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FF2BD6"/>
                </a:solidFill>
              </a:defRPr>
            </a:pPr>
            <a:r>
              <a:rPr sz="1350" b="1" i="0">
                <a:solidFill>
                  <a:srgbClr val="FF2BD6"/>
                </a:solidFill>
              </a:rPr>
              <a:t>下一课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B75A1B-F934-40C4-98C4-C6D2425BA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68580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500" b="1" i="0">
                <a:solidFill>
                  <a:srgbClr val="F6FAFF"/>
                </a:solidFill>
              </a:defRPr>
            </a:pPr>
            <a:r>
              <a:rPr sz="4500" b="1" i="0">
                <a:solidFill>
                  <a:srgbClr val="F6FAFF"/>
                </a:solidFill>
              </a:rPr>
              <a:t>从会提问，到建立稳定的 AI 工作流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DBD7C6-0262-47E0-8359-0686F5F94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619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DCEAFF"/>
                </a:solidFill>
              </a:defRPr>
            </a:pPr>
            <a:r>
              <a:rPr sz="1875" b="0" i="0">
                <a:solidFill>
                  <a:srgbClr val="DCEAFF"/>
                </a:solidFill>
              </a:rPr>
              <a:t>下一节不讲“神奇提示词”，而是把角色、背景、任务、标准、格式、示例和迭代路径组织成可复用系统。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8AD06E-F77F-4B41-8A63-3F3E19DDE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2857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A9C56A-0DF0-4A5C-B1E4-7E4B9FFCA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67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D7EA"/>
                </a:solidFill>
              </a:defRPr>
            </a:pPr>
            <a:r>
              <a:rPr sz="1050" b="1" i="0">
                <a:solidFill>
                  <a:srgbClr val="C8D7EA"/>
                </a:solidFill>
              </a:rPr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1420641378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C890C1-F468-4A16-A994-62C320B6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446B01-0C38-43A8-B6B6-106DADFF4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60C6E8-EE93-4602-8974-49754CFF0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70D8A7-6DA9-4CAD-9AEB-B8704B5FC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932AEA-4F69-423C-A72E-A28E2BCFE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3C9D35-3F8E-4629-9A74-F24EFF554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06306C-FD9C-496F-818C-B7D33D82D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FF8A00"/>
                </a:solidFill>
              </a:defRPr>
            </a:pPr>
            <a:r>
              <a:rPr sz="1050" b="1" i="0">
                <a:solidFill>
                  <a:srgbClr val="FF8A00"/>
                </a:solidFill>
              </a:rPr>
              <a:t>SOURCES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30ACC4-B1D5-47A2-AF3F-15C9BE10D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72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19A7F8-47A1-48F9-98B5-076CFF337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官方来源与价格快照（更新于 2026-07-24）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F19594-9961-4BDD-9515-ABF5C0FE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F2D5C3-FD88-4DBD-A9C8-84890520B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907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OpenAI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9D140F-C65D-444F-825D-540A324CD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ChatGPT Plus / Pro: https://help.openai.com/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2FA543-9386-4496-B6AC-BFBCAF39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8A00"/>
          </a:solidFill>
          <a:ln xmlns:a="http://schemas.openxmlformats.org/drawingml/2006/main" w="9525">
            <a:solidFill>
              <a:srgbClr val="FF8A0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CBE749-FA7E-44BD-8D08-3E8BD710D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050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050713"/>
                </a:solidFill>
              </a:defRPr>
            </a:pPr>
            <a:r>
              <a:rPr sz="1275" b="1" i="0">
                <a:solidFill>
                  <a:srgbClr val="050713"/>
                </a:solidFill>
              </a:rPr>
              <a:t>Anthropic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888DFE-5DB7-4255-A671-5DC03C490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4955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Claude Plans &amp; Pricing: https://support.anthropic.com/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0730A7-863F-4B49-8925-63A95AF89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EE643B-2E51-482F-9FDA-134E33C0A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194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Google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B46257-A1E6-4FCE-B4C9-38D7D6A8B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0099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Google AI Plans: https://one.google.com/about/plans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BA71B2-4965-4589-B2A7-8FB602864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5D599FD-9123-4EBA-86D9-FC4A7171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国内模型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A0FB97-02D1-4B59-B638-F8D8684D7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5242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DeepSeek、通义、Kimi、智谱、火山引擎官方页面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799D88-B8F3-42D1-A4D3-216069A3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845B7D-CE56-4068-A7BB-ADE17BD5F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4812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本地运行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6B2886-27E7-4974-9C70-8B166AF16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03860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LM Studio requirements；Ollama model library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991101-DCE8-4C6B-8A43-8CAEB040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1619250" cy="3429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14243B">
              <a:alpha val="80000"/>
            </a:srgbClr>
          </a:solidFill>
          <a:ln xmlns:a="http://schemas.openxmlformats.org/drawingml/2006/main" w="9525">
            <a:solidFill>
              <a:srgbClr val="29445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954CD2-24E4-4130-BA50-669647D2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62475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6FAFF"/>
                </a:solidFill>
              </a:defRPr>
            </a:pPr>
            <a:r>
              <a:rPr sz="1275" b="1" i="0">
                <a:solidFill>
                  <a:srgbClr val="F6FAFF"/>
                </a:solidFill>
              </a:rPr>
              <a:t>使用原则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A453F6-B956-4EDF-B011-E48A6CDE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52950"/>
            <a:ext cx="790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A9BAD0"/>
                </a:solidFill>
              </a:defRPr>
            </a:pPr>
            <a:r>
              <a:rPr sz="1350" b="0" i="0">
                <a:solidFill>
                  <a:srgbClr val="A9BAD0"/>
                </a:solidFill>
              </a:rPr>
              <a:t>模型、价格、额度变化快，宣讲前请再次核对官方页面</a:t>
            </a:r>
          </a:p>
        </p:txBody>
      </p:sp>
    </p:spTree>
    <p:extLst>
      <p:ext uri="{BB962C8B-B14F-4D97-AF65-F5344CB8AC3E}">
        <p14:creationId xmlns:p14="http://schemas.microsoft.com/office/powerpoint/2010/main" val="186746638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31d24e87d8454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B0A0F1-1E34-4D8C-B990-3FADD6A66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5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B67953-EAF3-4E93-8E5A-73DF25B8F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C80DEE-407A-4B92-AF9D-5A3CD709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66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0E5FF"/>
                </a:solidFill>
              </a:defRPr>
            </a:pPr>
            <a:r>
              <a:rPr sz="1350" b="1" i="0">
                <a:solidFill>
                  <a:srgbClr val="00E5FF"/>
                </a:solidFill>
              </a:rPr>
              <a:t>第一部分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5A0C01-8B82-4B09-99B6-48B2A0130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38300"/>
            <a:ext cx="68580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500" b="1" i="0">
                <a:solidFill>
                  <a:srgbClr val="F6FAFF"/>
                </a:solidFill>
              </a:defRPr>
            </a:pPr>
            <a:r>
              <a:rPr sz="4500" b="1" i="0">
                <a:solidFill>
                  <a:srgbClr val="F6FAFF"/>
                </a:solidFill>
              </a:rPr>
              <a:t>先把 AI 的底层地图建对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79CB99-2C79-4EB1-8F17-5D07543F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6191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DCEAFF"/>
                </a:solidFill>
              </a:defRPr>
            </a:pPr>
            <a:r>
              <a:rPr sz="1875" b="0" i="0">
                <a:solidFill>
                  <a:srgbClr val="DCEAFF"/>
                </a:solidFill>
              </a:rPr>
              <a:t>模型决定能力，产品决定体验，入口决定你怎样把任务和资料交给 AI。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312CA7-299F-4878-A40C-C8A93D6F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2857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BDCD83-F18A-4570-93A2-1C35251C4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6675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C8D7EA"/>
                </a:solidFill>
              </a:defRPr>
            </a:pPr>
            <a:r>
              <a:rPr sz="1050" b="1" i="0">
                <a:solidFill>
                  <a:srgbClr val="C8D7EA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707556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507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C1BD28-EF1C-4DA1-A153-FC22F1117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C962BF-EB45-4B85-A489-8868E3D3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E2238C-AC33-41AA-A389-67484BBE8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F54F28-2CE8-4A70-AAF7-09551045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43600"/>
            <a:ext cx="1066800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5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1D9C04-C4EF-4E0C-851B-CD72CB73F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81025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2B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2816A7-54F1-4F74-A485-D0A13904D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6019800"/>
            <a:ext cx="1447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D24EBB-5134-422B-A8E1-A53AE24B3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0E5FF"/>
                </a:solidFill>
              </a:defRPr>
            </a:pPr>
            <a:r>
              <a:rPr sz="1050" b="1" i="0">
                <a:solidFill>
                  <a:srgbClr val="00E5FF"/>
                </a:solidFill>
              </a:rPr>
              <a:t>DEFINITION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18A071-E0C0-4E83-B8CB-36AC45D96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191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6D7B90"/>
                </a:solidFill>
              </a:defRPr>
            </a:pPr>
            <a:r>
              <a:rPr sz="1050" b="1" i="0">
                <a:solidFill>
                  <a:srgbClr val="6D7B90"/>
                </a:solidFill>
              </a:rPr>
              <a:t>09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0D5CE5-E224-4540-B5CA-619583689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981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150" b="1" i="0">
                <a:solidFill>
                  <a:srgbClr val="F6FAFF"/>
                </a:solidFill>
              </a:defRPr>
            </a:pPr>
            <a:r>
              <a:rPr sz="3150" b="1" i="0">
                <a:solidFill>
                  <a:srgbClr val="F6FAFF"/>
                </a:solidFill>
              </a:rPr>
              <a:t>一句话理解 AI：把信息变成行动建议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5C4A63-E467-4A27-89E0-36049461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8953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050" b="1" i="0">
                <a:solidFill>
                  <a:srgbClr val="F6FAFF"/>
                </a:solidFill>
              </a:defRPr>
            </a:pPr>
            <a:r>
              <a:rPr sz="4050" b="1" i="0">
                <a:solidFill>
                  <a:srgbClr val="F6FAFF"/>
                </a:solidFill>
              </a:rPr>
              <a:t>AI 是一个会读、会写、会想、会做的通用助手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B8C953-FEAE-404D-846F-CA4470BD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180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616600-63F7-41EC-831C-3D2295472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148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0" i="0">
                <a:solidFill>
                  <a:srgbClr val="A9BAD0"/>
                </a:solidFill>
              </a:defRPr>
            </a:pPr>
            <a:r>
              <a:rPr sz="1875" b="0" i="0">
                <a:solidFill>
                  <a:srgbClr val="A9BAD0"/>
                </a:solidFill>
              </a:rPr>
              <a:t>它不替你承担责任，但能极大缩短查资料、写初稿、做结构、出素材的时间。</a:t>
            </a:r>
          </a:p>
        </p:txBody>
      </p:sp>
    </p:spTree>
    <p:extLst>
      <p:ext uri="{BB962C8B-B14F-4D97-AF65-F5344CB8AC3E}">
        <p14:creationId xmlns:p14="http://schemas.microsoft.com/office/powerpoint/2010/main" val="13924973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2026-07-24T07:37:54.3170000Z</dcterms:created>
  <dcterms:modified xsi:type="dcterms:W3CDTF">2026-07-24T07:37:54.3170000Z</dcterms:modified>
</coreProperties>
</file>